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handoutMasterIdLst>
    <p:handoutMasterId r:id="rId28"/>
  </p:handoutMasterIdLst>
  <p:sldIdLst>
    <p:sldId id="256" r:id="rId2"/>
    <p:sldId id="257" r:id="rId3"/>
    <p:sldId id="258" r:id="rId4"/>
    <p:sldId id="259" r:id="rId5"/>
    <p:sldId id="280" r:id="rId6"/>
    <p:sldId id="281" r:id="rId7"/>
    <p:sldId id="282" r:id="rId8"/>
    <p:sldId id="301" r:id="rId9"/>
    <p:sldId id="300" r:id="rId10"/>
    <p:sldId id="283" r:id="rId11"/>
    <p:sldId id="284" r:id="rId12"/>
    <p:sldId id="285" r:id="rId13"/>
    <p:sldId id="286" r:id="rId14"/>
    <p:sldId id="287" r:id="rId15"/>
    <p:sldId id="304" r:id="rId16"/>
    <p:sldId id="298" r:id="rId17"/>
    <p:sldId id="302" r:id="rId18"/>
    <p:sldId id="288" r:id="rId19"/>
    <p:sldId id="303" r:id="rId20"/>
    <p:sldId id="289" r:id="rId21"/>
    <p:sldId id="291" r:id="rId22"/>
    <p:sldId id="296" r:id="rId23"/>
    <p:sldId id="299" r:id="rId24"/>
    <p:sldId id="292" r:id="rId25"/>
    <p:sldId id="293" r:id="rId26"/>
    <p:sldId id="295"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60" d="100"/>
          <a:sy n="160" d="100"/>
        </p:scale>
        <p:origin x="3245" y="3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2CC6E72E-A0A0-4CDE-8FC4-35B78565114E}" type="datetimeFigureOut">
              <a:rPr lang="en-US" smtClean="0"/>
              <a:t>2/28/2023</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9E8F1A9C-D8E9-4113-B0D3-67FE5DA570F4}" type="slidenum">
              <a:rPr lang="en-US" smtClean="0"/>
              <a:t>‹#›</a:t>
            </a:fld>
            <a:endParaRPr lang="en-US"/>
          </a:p>
        </p:txBody>
      </p:sp>
    </p:spTree>
    <p:extLst>
      <p:ext uri="{BB962C8B-B14F-4D97-AF65-F5344CB8AC3E}">
        <p14:creationId xmlns:p14="http://schemas.microsoft.com/office/powerpoint/2010/main" val="11595071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1435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6133"/>
            <a:ext cx="3505200" cy="1734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031357"/>
            <a:ext cx="3313355" cy="127662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6" y="3315810"/>
            <a:ext cx="3309803" cy="945472"/>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137621"/>
            <a:ext cx="2133600" cy="563236"/>
          </a:xfrm>
        </p:spPr>
        <p:txBody>
          <a:bodyPr anchor="b"/>
          <a:lstStyle>
            <a:lvl1pPr algn="l">
              <a:defRPr sz="2400"/>
            </a:lvl1pPr>
          </a:lstStyle>
          <a:p>
            <a:fld id="{451DEABC-D766-4322-8E78-B830FAE35C72}" type="datetime4">
              <a:rPr lang="en-US" smtClean="0"/>
              <a:pPr/>
              <a:t>February 28, 2023</a:t>
            </a:fld>
            <a:endParaRPr lang="en-US" dirty="0"/>
          </a:p>
        </p:txBody>
      </p:sp>
      <p:sp>
        <p:nvSpPr>
          <p:cNvPr id="50" name="Rectangle 49"/>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289975"/>
            <a:ext cx="2831592" cy="273844"/>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4289975"/>
            <a:ext cx="643666" cy="273844"/>
          </a:xfrm>
        </p:spPr>
        <p:txBody>
          <a:bodyPr/>
          <a:lstStyle>
            <a:lvl1pPr>
              <a:defRPr>
                <a:solidFill>
                  <a:schemeClr val="accent1"/>
                </a:solidFill>
              </a:defRPr>
            </a:lvl1pPr>
          </a:lstStyle>
          <a:p>
            <a:fld id="{F38DF745-7D3F-47F4-83A3-874385CFAA69}" type="slidenum">
              <a:rPr lang="en-US" smtClean="0"/>
              <a:pPr/>
              <a:t>‹#›</a:t>
            </a:fld>
            <a:endParaRPr lang="en-US" dirty="0"/>
          </a:p>
        </p:txBody>
      </p:sp>
      <p:sp>
        <p:nvSpPr>
          <p:cNvPr id="89" name="Rectangle 88"/>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February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72610"/>
            <a:ext cx="1484453" cy="3585258"/>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772610"/>
            <a:ext cx="5423704" cy="35852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February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February 28,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175622"/>
            <a:ext cx="6637468" cy="1021556"/>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3200400"/>
            <a:ext cx="6637467" cy="114031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February 28,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9B19C71-EC74-44AF-B27E-FC7DC3C3A61D}" type="datetime4">
              <a:rPr lang="en-US" smtClean="0"/>
              <a:pPr/>
              <a:t>February 28,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Content Placeholder 8"/>
          <p:cNvSpPr>
            <a:spLocks noGrp="1"/>
          </p:cNvSpPr>
          <p:nvPr>
            <p:ph sz="quarter" idx="13"/>
          </p:nvPr>
        </p:nvSpPr>
        <p:spPr>
          <a:xfrm>
            <a:off x="1042416" y="1735074"/>
            <a:ext cx="3419856" cy="2619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1737007"/>
            <a:ext cx="305714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8" y="1737007"/>
            <a:ext cx="3055717"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February 28,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February 28,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February 28,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EAD5615-7F4F-4584-84D5-CC95918C321F}" type="datetime4">
              <a:rPr lang="en-US" smtClean="0"/>
              <a:pPr/>
              <a:t>February 28, 2023</a:t>
            </a:fld>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58" name="Rectangle 57"/>
          <p:cNvSpPr/>
          <p:nvPr/>
        </p:nvSpPr>
        <p:spPr>
          <a:xfrm>
            <a:off x="905572" y="451413"/>
            <a:ext cx="3562257" cy="423633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642395"/>
            <a:ext cx="3090440" cy="386305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2" name="Title 1"/>
          <p:cNvSpPr>
            <a:spLocks noGrp="1"/>
          </p:cNvSpPr>
          <p:nvPr>
            <p:ph type="title"/>
          </p:nvPr>
        </p:nvSpPr>
        <p:spPr>
          <a:xfrm>
            <a:off x="4739833" y="1993076"/>
            <a:ext cx="3304572" cy="1097365"/>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3102746"/>
            <a:ext cx="3298784" cy="11384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451413"/>
            <a:ext cx="3562257" cy="4236334"/>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1995678"/>
            <a:ext cx="3300984" cy="109728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9" y="520346"/>
            <a:ext cx="3359623" cy="41010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1" y="3099816"/>
            <a:ext cx="3300573" cy="113967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February 28, 2023</a:t>
            </a:fld>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1435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50116"/>
            <a:ext cx="8229600" cy="46392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6133"/>
            <a:ext cx="3679116" cy="5244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770748"/>
            <a:ext cx="7024744"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1742739"/>
            <a:ext cx="6777317" cy="26317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168369"/>
            <a:ext cx="2133600" cy="273844"/>
          </a:xfrm>
          <a:prstGeom prst="rect">
            <a:avLst/>
          </a:prstGeom>
        </p:spPr>
        <p:txBody>
          <a:bodyPr vert="horz" lIns="91440" tIns="45720" rIns="91440" bIns="45720" rtlCol="0" anchor="ctr"/>
          <a:lstStyle>
            <a:lvl1pPr algn="r">
              <a:defRPr sz="1200">
                <a:solidFill>
                  <a:srgbClr val="FEFEFE"/>
                </a:solidFill>
              </a:defRPr>
            </a:lvl1pPr>
          </a:lstStyle>
          <a:p>
            <a:fld id="{17D0EFEE-2756-4A20-BF2A-63F0A94F99AC}" type="datetime4">
              <a:rPr lang="en-US" smtClean="0"/>
              <a:pPr/>
              <a:t>February 28, 2023</a:t>
            </a:fld>
            <a:endParaRPr lang="en-US" dirty="0"/>
          </a:p>
        </p:txBody>
      </p:sp>
      <p:sp>
        <p:nvSpPr>
          <p:cNvPr id="5" name="Footer Placeholder 4"/>
          <p:cNvSpPr>
            <a:spLocks noGrp="1"/>
          </p:cNvSpPr>
          <p:nvPr>
            <p:ph type="ftr" sz="quarter" idx="3"/>
          </p:nvPr>
        </p:nvSpPr>
        <p:spPr>
          <a:xfrm>
            <a:off x="4641448" y="4389120"/>
            <a:ext cx="3502152" cy="273844"/>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168369"/>
            <a:ext cx="1332156" cy="273844"/>
          </a:xfrm>
          <a:prstGeom prst="rect">
            <a:avLst/>
          </a:prstGeom>
        </p:spPr>
        <p:txBody>
          <a:bodyPr vert="horz" lIns="91440" tIns="45720" rIns="91440" bIns="45720" rtlCol="0" anchor="ctr"/>
          <a:lstStyle>
            <a:lvl1pPr algn="l">
              <a:defRPr sz="1200">
                <a:solidFill>
                  <a:srgbClr val="FEFEFE"/>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loudonindustrie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2908" y="1352550"/>
            <a:ext cx="3309803" cy="945472"/>
          </a:xfrm>
        </p:spPr>
        <p:txBody>
          <a:bodyPr>
            <a:normAutofit/>
          </a:bodyPr>
          <a:lstStyle/>
          <a:p>
            <a:r>
              <a:rPr lang="en-US" sz="2000" dirty="0">
                <a:solidFill>
                  <a:schemeClr val="bg1"/>
                </a:solidFill>
              </a:rPr>
              <a:t>Facility List</a:t>
            </a:r>
          </a:p>
          <a:p>
            <a:endParaRPr lang="en-US" dirty="0"/>
          </a:p>
        </p:txBody>
      </p:sp>
      <p:sp>
        <p:nvSpPr>
          <p:cNvPr id="4" name="Slide Number Placeholder 3"/>
          <p:cNvSpPr>
            <a:spLocks noGrp="1"/>
          </p:cNvSpPr>
          <p:nvPr>
            <p:ph type="sldNum" sz="quarter" idx="12"/>
          </p:nvPr>
        </p:nvSpPr>
        <p:spPr/>
        <p:txBody>
          <a:bodyPr anchor="ctr">
            <a:normAutofit/>
          </a:bodyPr>
          <a:lstStyle/>
          <a:p>
            <a:pPr>
              <a:lnSpc>
                <a:spcPct val="90000"/>
              </a:lnSpc>
              <a:spcAft>
                <a:spcPts val="600"/>
              </a:spcAft>
            </a:pPr>
            <a:fld id="{F38DF745-7D3F-47F4-83A3-874385CFAA69}" type="slidenum">
              <a:rPr lang="en-US" smtClean="0"/>
              <a:pPr>
                <a:lnSpc>
                  <a:spcPct val="90000"/>
                </a:lnSpc>
                <a:spcAft>
                  <a:spcPts val="600"/>
                </a:spcAft>
              </a:pPr>
              <a:t>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p:blipFill>
        <p:spPr>
          <a:xfrm>
            <a:off x="4572000" y="2114550"/>
            <a:ext cx="3685954" cy="1981200"/>
          </a:xfrm>
          <a:prstGeom prst="rect">
            <a:avLst/>
          </a:prstGeom>
          <a:noFill/>
        </p:spPr>
      </p:pic>
    </p:spTree>
    <p:extLst>
      <p:ext uri="{BB962C8B-B14F-4D97-AF65-F5344CB8AC3E}">
        <p14:creationId xmlns:p14="http://schemas.microsoft.com/office/powerpoint/2010/main" val="4003986298"/>
      </p:ext>
    </p:extLst>
  </p:cSld>
  <p:clrMapOvr>
    <a:masterClrMapping/>
  </p:clrMapOvr>
  <p:transition spd="slow" advClick="0" advTm="2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268883" y="1737007"/>
            <a:ext cx="3055717" cy="479822"/>
          </a:xfrm>
        </p:spPr>
        <p:txBody>
          <a:bodyPr>
            <a:normAutofit fontScale="85000" lnSpcReduction="10000"/>
          </a:bodyPr>
          <a:lstStyle/>
          <a:p>
            <a:pPr algn="ctr"/>
            <a:r>
              <a:rPr lang="en-US" dirty="0"/>
              <a:t>Okuma Genos M560-V</a:t>
            </a:r>
          </a:p>
        </p:txBody>
      </p:sp>
      <p:sp>
        <p:nvSpPr>
          <p:cNvPr id="7" name="Slide Number Placeholder 6"/>
          <p:cNvSpPr>
            <a:spLocks noGrp="1"/>
          </p:cNvSpPr>
          <p:nvPr>
            <p:ph type="sldNum" sz="quarter" idx="12"/>
          </p:nvPr>
        </p:nvSpPr>
        <p:spPr/>
        <p:txBody>
          <a:bodyPr/>
          <a:lstStyle/>
          <a:p>
            <a:fld id="{F38DF745-7D3F-47F4-83A3-874385CFAA69}" type="slidenum">
              <a:rPr lang="en-US" smtClean="0"/>
              <a:pPr/>
              <a:t>10</a:t>
            </a:fld>
            <a:endParaRPr lang="en-US"/>
          </a:p>
        </p:txBody>
      </p:sp>
      <p:pic>
        <p:nvPicPr>
          <p:cNvPr id="22530"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p:blipFill>
        <p:spPr bwMode="auto">
          <a:xfrm>
            <a:off x="3358548" y="2230438"/>
            <a:ext cx="2836333"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3906691" y="4408088"/>
            <a:ext cx="1858201"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(with Rotary table)</a:t>
            </a:r>
          </a:p>
        </p:txBody>
      </p:sp>
      <p:sp>
        <p:nvSpPr>
          <p:cNvPr id="11"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2" name="Title 1"/>
          <p:cNvSpPr txBox="1">
            <a:spLocks/>
          </p:cNvSpPr>
          <p:nvPr/>
        </p:nvSpPr>
        <p:spPr>
          <a:xfrm>
            <a:off x="3429000" y="1111250"/>
            <a:ext cx="1447800" cy="32385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Milling</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3571792343"/>
      </p:ext>
    </p:extLst>
  </p:cSld>
  <p:clrMapOvr>
    <a:masterClrMapping/>
  </p:clrMapOvr>
  <p:transition spd="slow" advClick="0" advTm="7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2111" y="1657350"/>
            <a:ext cx="2855089" cy="479822"/>
          </a:xfrm>
        </p:spPr>
        <p:txBody>
          <a:bodyPr>
            <a:normAutofit/>
          </a:bodyPr>
          <a:lstStyle/>
          <a:p>
            <a:pPr algn="ctr"/>
            <a:r>
              <a:rPr lang="en-US" sz="1500" dirty="0"/>
              <a:t>Mazak Multiplex 6300Y</a:t>
            </a:r>
          </a:p>
        </p:txBody>
      </p:sp>
      <p:sp>
        <p:nvSpPr>
          <p:cNvPr id="5" name="Text Placeholder 4"/>
          <p:cNvSpPr>
            <a:spLocks noGrp="1"/>
          </p:cNvSpPr>
          <p:nvPr>
            <p:ph type="body" sz="quarter" idx="3"/>
          </p:nvPr>
        </p:nvSpPr>
        <p:spPr>
          <a:xfrm>
            <a:off x="5011838" y="1657350"/>
            <a:ext cx="3055717" cy="479822"/>
          </a:xfrm>
        </p:spPr>
        <p:txBody>
          <a:bodyPr>
            <a:normAutofit/>
          </a:bodyPr>
          <a:lstStyle/>
          <a:p>
            <a:pPr algn="ctr"/>
            <a:r>
              <a:rPr lang="en-US" sz="1500" dirty="0"/>
              <a:t>Okuma Crown Lathe</a:t>
            </a:r>
          </a:p>
        </p:txBody>
      </p:sp>
      <p:sp>
        <p:nvSpPr>
          <p:cNvPr id="7" name="Slide Number Placeholder 6"/>
          <p:cNvSpPr>
            <a:spLocks noGrp="1"/>
          </p:cNvSpPr>
          <p:nvPr>
            <p:ph type="sldNum" sz="quarter" idx="12"/>
          </p:nvPr>
        </p:nvSpPr>
        <p:spPr/>
        <p:txBody>
          <a:bodyPr/>
          <a:lstStyle/>
          <a:p>
            <a:fld id="{F38DF745-7D3F-47F4-83A3-874385CFAA69}" type="slidenum">
              <a:rPr lang="en-US" smtClean="0"/>
              <a:pPr/>
              <a:t>11</a:t>
            </a:fld>
            <a:endParaRPr lang="en-US"/>
          </a:p>
        </p:txBody>
      </p:sp>
      <p:pic>
        <p:nvPicPr>
          <p:cNvPr id="2355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1340207" y="2235865"/>
            <a:ext cx="2821861" cy="2116395"/>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145947" y="4408088"/>
            <a:ext cx="3273653"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(with Robotic Loader &amp; 12” Chucks)</a:t>
            </a:r>
          </a:p>
        </p:txBody>
      </p:sp>
      <p:pic>
        <p:nvPicPr>
          <p:cNvPr id="23555"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p:blipFill>
        <p:spPr bwMode="auto">
          <a:xfrm>
            <a:off x="4942162" y="2230438"/>
            <a:ext cx="2825201"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5549142" y="4408088"/>
            <a:ext cx="1624163"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(with 10” Chuck)</a:t>
            </a:r>
          </a:p>
        </p:txBody>
      </p:sp>
      <p:sp>
        <p:nvSpPr>
          <p:cNvPr id="11"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2" name="Title 1"/>
          <p:cNvSpPr txBox="1">
            <a:spLocks/>
          </p:cNvSpPr>
          <p:nvPr/>
        </p:nvSpPr>
        <p:spPr>
          <a:xfrm>
            <a:off x="3429000" y="1111250"/>
            <a:ext cx="1447800" cy="32385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Turning</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3398641738"/>
      </p:ext>
    </p:extLst>
  </p:cSld>
  <p:clrMapOvr>
    <a:masterClrMapping/>
  </p:clrMapOvr>
  <p:transition spd="slow" advClick="0" advTm="7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2111" y="1657350"/>
            <a:ext cx="2855089" cy="479822"/>
          </a:xfrm>
        </p:spPr>
        <p:txBody>
          <a:bodyPr>
            <a:normAutofit/>
          </a:bodyPr>
          <a:lstStyle/>
          <a:p>
            <a:pPr algn="ctr"/>
            <a:r>
              <a:rPr lang="en-US" sz="1500" dirty="0"/>
              <a:t>Haas SL-40 Lathe</a:t>
            </a:r>
          </a:p>
        </p:txBody>
      </p:sp>
      <p:sp>
        <p:nvSpPr>
          <p:cNvPr id="5" name="Text Placeholder 4"/>
          <p:cNvSpPr>
            <a:spLocks noGrp="1"/>
          </p:cNvSpPr>
          <p:nvPr>
            <p:ph type="body" sz="quarter" idx="3"/>
          </p:nvPr>
        </p:nvSpPr>
        <p:spPr>
          <a:xfrm>
            <a:off x="5011838" y="1657350"/>
            <a:ext cx="3055717" cy="479822"/>
          </a:xfrm>
        </p:spPr>
        <p:txBody>
          <a:bodyPr>
            <a:normAutofit/>
          </a:bodyPr>
          <a:lstStyle/>
          <a:p>
            <a:pPr algn="ctr"/>
            <a:r>
              <a:rPr lang="en-US" sz="1500" dirty="0"/>
              <a:t>Haas TL-3 Lathe</a:t>
            </a:r>
          </a:p>
        </p:txBody>
      </p:sp>
      <p:sp>
        <p:nvSpPr>
          <p:cNvPr id="7" name="Slide Number Placeholder 6"/>
          <p:cNvSpPr>
            <a:spLocks noGrp="1"/>
          </p:cNvSpPr>
          <p:nvPr>
            <p:ph type="sldNum" sz="quarter" idx="12"/>
          </p:nvPr>
        </p:nvSpPr>
        <p:spPr/>
        <p:txBody>
          <a:bodyPr/>
          <a:lstStyle/>
          <a:p>
            <a:fld id="{F38DF745-7D3F-47F4-83A3-874385CFAA69}" type="slidenum">
              <a:rPr lang="en-US" smtClean="0"/>
              <a:pPr/>
              <a:t>12</a:t>
            </a:fld>
            <a:endParaRPr lang="en-US"/>
          </a:p>
        </p:txBody>
      </p:sp>
      <p:sp>
        <p:nvSpPr>
          <p:cNvPr id="8" name="Rectangle 7"/>
          <p:cNvSpPr/>
          <p:nvPr/>
        </p:nvSpPr>
        <p:spPr>
          <a:xfrm>
            <a:off x="1985923" y="4408088"/>
            <a:ext cx="1593706"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(with 16” chuck)</a:t>
            </a:r>
          </a:p>
        </p:txBody>
      </p:sp>
      <p:pic>
        <p:nvPicPr>
          <p:cNvPr id="24578"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8328"/>
          <a:stretch/>
        </p:blipFill>
        <p:spPr bwMode="auto">
          <a:xfrm>
            <a:off x="1041400" y="2266950"/>
            <a:ext cx="3419475" cy="1924217"/>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4579"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p:blipFill>
        <p:spPr bwMode="auto">
          <a:xfrm>
            <a:off x="5257800" y="2230438"/>
            <a:ext cx="2515759"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5791200" y="4408088"/>
            <a:ext cx="1593706"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(with 12” chuck)</a:t>
            </a:r>
          </a:p>
        </p:txBody>
      </p:sp>
      <p:sp>
        <p:nvSpPr>
          <p:cNvPr id="11"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2" name="Title 1"/>
          <p:cNvSpPr txBox="1">
            <a:spLocks/>
          </p:cNvSpPr>
          <p:nvPr/>
        </p:nvSpPr>
        <p:spPr>
          <a:xfrm>
            <a:off x="3429000" y="1111250"/>
            <a:ext cx="1447800" cy="32385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Turning</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1987187546"/>
      </p:ext>
    </p:extLst>
  </p:cSld>
  <p:clrMapOvr>
    <a:masterClrMapping/>
  </p:clrMapOvr>
  <p:transition spd="slow" advClick="0" advTm="7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2111" y="1657350"/>
            <a:ext cx="2855089" cy="479822"/>
          </a:xfrm>
        </p:spPr>
        <p:txBody>
          <a:bodyPr>
            <a:normAutofit/>
          </a:bodyPr>
          <a:lstStyle/>
          <a:p>
            <a:pPr algn="ctr"/>
            <a:r>
              <a:rPr lang="en-US" sz="1500" dirty="0"/>
              <a:t>Mazak M5 Lathe</a:t>
            </a:r>
          </a:p>
        </p:txBody>
      </p:sp>
      <p:sp>
        <p:nvSpPr>
          <p:cNvPr id="5" name="Text Placeholder 4"/>
          <p:cNvSpPr>
            <a:spLocks noGrp="1"/>
          </p:cNvSpPr>
          <p:nvPr>
            <p:ph type="body" sz="quarter" idx="3"/>
          </p:nvPr>
        </p:nvSpPr>
        <p:spPr>
          <a:xfrm>
            <a:off x="5011838" y="1657350"/>
            <a:ext cx="3055717" cy="479822"/>
          </a:xfrm>
        </p:spPr>
        <p:txBody>
          <a:bodyPr>
            <a:normAutofit/>
          </a:bodyPr>
          <a:lstStyle/>
          <a:p>
            <a:pPr algn="ctr"/>
            <a:r>
              <a:rPr lang="en-US" sz="1500" dirty="0"/>
              <a:t>Mazak M5 Lathe</a:t>
            </a:r>
          </a:p>
        </p:txBody>
      </p:sp>
      <p:sp>
        <p:nvSpPr>
          <p:cNvPr id="7" name="Slide Number Placeholder 6"/>
          <p:cNvSpPr>
            <a:spLocks noGrp="1"/>
          </p:cNvSpPr>
          <p:nvPr>
            <p:ph type="sldNum" sz="quarter" idx="12"/>
          </p:nvPr>
        </p:nvSpPr>
        <p:spPr/>
        <p:txBody>
          <a:bodyPr/>
          <a:lstStyle/>
          <a:p>
            <a:fld id="{F38DF745-7D3F-47F4-83A3-874385CFAA69}" type="slidenum">
              <a:rPr lang="en-US" smtClean="0"/>
              <a:pPr/>
              <a:t>13</a:t>
            </a:fld>
            <a:endParaRPr lang="en-US"/>
          </a:p>
        </p:txBody>
      </p:sp>
      <p:sp>
        <p:nvSpPr>
          <p:cNvPr id="8" name="Rectangle 7"/>
          <p:cNvSpPr/>
          <p:nvPr/>
        </p:nvSpPr>
        <p:spPr>
          <a:xfrm>
            <a:off x="976838" y="4408088"/>
            <a:ext cx="3611886" cy="276999"/>
          </a:xfrm>
          <a:prstGeom prst="rect">
            <a:avLst/>
          </a:prstGeom>
        </p:spPr>
        <p:txBody>
          <a:bodyPr wrap="none">
            <a:spAutoFit/>
          </a:bodyPr>
          <a:lstStyle/>
          <a:p>
            <a:pPr lvl="0" algn="ctr">
              <a:spcBef>
                <a:spcPct val="20000"/>
              </a:spcBef>
              <a:buClr>
                <a:srgbClr val="94C600"/>
              </a:buClr>
              <a:buSzPct val="76000"/>
            </a:pPr>
            <a:r>
              <a:rPr lang="en-US" sz="1200" dirty="0">
                <a:solidFill>
                  <a:srgbClr val="94C600"/>
                </a:solidFill>
              </a:rPr>
              <a:t>(with 20” quick change chuck &amp; 120” centers)</a:t>
            </a:r>
          </a:p>
        </p:txBody>
      </p:sp>
      <p:sp>
        <p:nvSpPr>
          <p:cNvPr id="9" name="Rectangle 8"/>
          <p:cNvSpPr/>
          <p:nvPr/>
        </p:nvSpPr>
        <p:spPr>
          <a:xfrm>
            <a:off x="4702672" y="4408088"/>
            <a:ext cx="3526928" cy="276999"/>
          </a:xfrm>
          <a:prstGeom prst="rect">
            <a:avLst/>
          </a:prstGeom>
        </p:spPr>
        <p:txBody>
          <a:bodyPr wrap="none">
            <a:spAutoFit/>
          </a:bodyPr>
          <a:lstStyle/>
          <a:p>
            <a:pPr lvl="0" algn="ctr">
              <a:spcBef>
                <a:spcPct val="20000"/>
              </a:spcBef>
              <a:buClr>
                <a:srgbClr val="94C600"/>
              </a:buClr>
              <a:buSzPct val="76000"/>
            </a:pPr>
            <a:r>
              <a:rPr lang="en-US" sz="1200" dirty="0">
                <a:solidFill>
                  <a:srgbClr val="94C600"/>
                </a:solidFill>
              </a:rPr>
              <a:t>(with 20” quick change chuck &amp; 80” centers)</a:t>
            </a: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rot="10800000">
            <a:off x="1332971" y="2230438"/>
            <a:ext cx="2836333" cy="2127249"/>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1"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2" name="Title 1"/>
          <p:cNvSpPr txBox="1">
            <a:spLocks/>
          </p:cNvSpPr>
          <p:nvPr/>
        </p:nvSpPr>
        <p:spPr>
          <a:xfrm>
            <a:off x="3429000" y="1111250"/>
            <a:ext cx="1447800" cy="32385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Turning</a:t>
            </a:r>
            <a:endParaRPr lang="en-US" sz="1100" dirty="0">
              <a:solidFill>
                <a:schemeClr val="tx2">
                  <a:lumMod val="60000"/>
                  <a:lumOff val="40000"/>
                </a:schemeClr>
              </a:solidFill>
            </a:endParaRPr>
          </a:p>
        </p:txBody>
      </p:sp>
      <p:pic>
        <p:nvPicPr>
          <p:cNvPr id="6" name="Content Placeholder 5">
            <a:extLst>
              <a:ext uri="{FF2B5EF4-FFF2-40B4-BE49-F238E27FC236}">
                <a16:creationId xmlns:a16="http://schemas.microsoft.com/office/drawing/2014/main" id="{09E86C76-62AD-46C3-BEC3-6DAB18E50586}"/>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10800000">
            <a:off x="5049151" y="2224763"/>
            <a:ext cx="2799449" cy="2099587"/>
          </a:xfrm>
          <a:prstGeom prst="rect">
            <a:avLst/>
          </a:prstGeom>
          <a:ln w="12700">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261047"/>
      </p:ext>
    </p:extLst>
  </p:cSld>
  <p:clrMapOvr>
    <a:masterClrMapping/>
  </p:clrMapOvr>
  <p:transition spd="slow" advClick="0" advTm="7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143000" y="1581150"/>
            <a:ext cx="3055717" cy="479822"/>
          </a:xfrm>
        </p:spPr>
        <p:txBody>
          <a:bodyPr>
            <a:normAutofit/>
          </a:bodyPr>
          <a:lstStyle/>
          <a:p>
            <a:pPr algn="ctr"/>
            <a:r>
              <a:rPr lang="en-US" sz="1500" dirty="0"/>
              <a:t>Okuma Genos L250II-E</a:t>
            </a:r>
          </a:p>
        </p:txBody>
      </p:sp>
      <p:sp>
        <p:nvSpPr>
          <p:cNvPr id="7" name="Slide Number Placeholder 6"/>
          <p:cNvSpPr>
            <a:spLocks noGrp="1"/>
          </p:cNvSpPr>
          <p:nvPr>
            <p:ph type="sldNum" sz="quarter" idx="12"/>
          </p:nvPr>
        </p:nvSpPr>
        <p:spPr/>
        <p:txBody>
          <a:bodyPr/>
          <a:lstStyle/>
          <a:p>
            <a:fld id="{F38DF745-7D3F-47F4-83A3-874385CFAA69}" type="slidenum">
              <a:rPr lang="en-US" smtClean="0"/>
              <a:pPr/>
              <a:t>14</a:t>
            </a:fld>
            <a:endParaRPr lang="en-US"/>
          </a:p>
        </p:txBody>
      </p:sp>
      <p:sp>
        <p:nvSpPr>
          <p:cNvPr id="9" name="Rectangle 8"/>
          <p:cNvSpPr/>
          <p:nvPr/>
        </p:nvSpPr>
        <p:spPr>
          <a:xfrm>
            <a:off x="2024817" y="4408088"/>
            <a:ext cx="1494320"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(with 8” chuck)</a:t>
            </a:r>
          </a:p>
        </p:txBody>
      </p:sp>
      <p:pic>
        <p:nvPicPr>
          <p:cNvPr id="26627" name="Picture 3"/>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p:blipFill>
        <p:spPr bwMode="auto">
          <a:xfrm>
            <a:off x="1371600" y="2274195"/>
            <a:ext cx="2719648" cy="2039736"/>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3"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4" name="Title 1"/>
          <p:cNvSpPr txBox="1">
            <a:spLocks/>
          </p:cNvSpPr>
          <p:nvPr/>
        </p:nvSpPr>
        <p:spPr>
          <a:xfrm>
            <a:off x="3429000" y="1111250"/>
            <a:ext cx="1447800" cy="32385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Turning</a:t>
            </a:r>
            <a:endParaRPr lang="en-US" sz="1100" dirty="0">
              <a:solidFill>
                <a:schemeClr val="tx2">
                  <a:lumMod val="60000"/>
                  <a:lumOff val="40000"/>
                </a:schemeClr>
              </a:solidFill>
            </a:endParaRPr>
          </a:p>
        </p:txBody>
      </p:sp>
      <p:sp>
        <p:nvSpPr>
          <p:cNvPr id="15" name="Text Placeholder 4"/>
          <p:cNvSpPr>
            <a:spLocks noGrp="1"/>
          </p:cNvSpPr>
          <p:nvPr>
            <p:ph type="body" sz="quarter" idx="3"/>
          </p:nvPr>
        </p:nvSpPr>
        <p:spPr>
          <a:xfrm>
            <a:off x="4976503" y="1581150"/>
            <a:ext cx="3055717" cy="479822"/>
          </a:xfrm>
        </p:spPr>
        <p:txBody>
          <a:bodyPr>
            <a:noAutofit/>
          </a:bodyPr>
          <a:lstStyle/>
          <a:p>
            <a:pPr algn="ctr"/>
            <a:r>
              <a:rPr lang="en-US" sz="1500" dirty="0"/>
              <a:t>Okuma LB3000EX-II/800-MYW</a:t>
            </a:r>
          </a:p>
        </p:txBody>
      </p:sp>
      <p:pic>
        <p:nvPicPr>
          <p:cNvPr id="16"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p:blipFill>
        <p:spPr bwMode="auto">
          <a:xfrm>
            <a:off x="5181600" y="2230438"/>
            <a:ext cx="2836333"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5425633" y="4408088"/>
            <a:ext cx="2436886" cy="276999"/>
          </a:xfrm>
          <a:prstGeom prst="rect">
            <a:avLst/>
          </a:prstGeom>
        </p:spPr>
        <p:txBody>
          <a:bodyPr wrap="none">
            <a:spAutoFit/>
          </a:bodyPr>
          <a:lstStyle/>
          <a:p>
            <a:pPr lvl="0" algn="ctr">
              <a:spcBef>
                <a:spcPct val="20000"/>
              </a:spcBef>
              <a:buClr>
                <a:srgbClr val="94C600"/>
              </a:buClr>
              <a:buSzPct val="76000"/>
            </a:pPr>
            <a:r>
              <a:rPr lang="en-US" sz="1200" dirty="0">
                <a:solidFill>
                  <a:srgbClr val="94C600"/>
                </a:solidFill>
              </a:rPr>
              <a:t>(with Fanuc AWR automation)</a:t>
            </a:r>
          </a:p>
        </p:txBody>
      </p:sp>
    </p:spTree>
    <p:extLst>
      <p:ext uri="{BB962C8B-B14F-4D97-AF65-F5344CB8AC3E}">
        <p14:creationId xmlns:p14="http://schemas.microsoft.com/office/powerpoint/2010/main" val="3879402120"/>
      </p:ext>
    </p:extLst>
  </p:cSld>
  <p:clrMapOvr>
    <a:masterClrMapping/>
  </p:clrMapOvr>
  <p:transition spd="slow" advClick="0" advTm="7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38DF745-7D3F-47F4-83A3-874385CFAA69}" type="slidenum">
              <a:rPr lang="en-US" smtClean="0"/>
              <a:pPr/>
              <a:t>15</a:t>
            </a:fld>
            <a:endParaRPr lang="en-US"/>
          </a:p>
        </p:txBody>
      </p:sp>
      <p:sp>
        <p:nvSpPr>
          <p:cNvPr id="13"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4" name="Title 1"/>
          <p:cNvSpPr txBox="1">
            <a:spLocks/>
          </p:cNvSpPr>
          <p:nvPr/>
        </p:nvSpPr>
        <p:spPr>
          <a:xfrm>
            <a:off x="3429000" y="1111250"/>
            <a:ext cx="1447800" cy="32385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Turning</a:t>
            </a:r>
            <a:endParaRPr lang="en-US" sz="1100" dirty="0">
              <a:solidFill>
                <a:schemeClr val="tx2">
                  <a:lumMod val="60000"/>
                  <a:lumOff val="40000"/>
                </a:schemeClr>
              </a:solidFill>
            </a:endParaRPr>
          </a:p>
        </p:txBody>
      </p:sp>
      <p:sp>
        <p:nvSpPr>
          <p:cNvPr id="15" name="Text Placeholder 4"/>
          <p:cNvSpPr>
            <a:spLocks noGrp="1"/>
          </p:cNvSpPr>
          <p:nvPr>
            <p:ph type="body" sz="quarter" idx="3"/>
          </p:nvPr>
        </p:nvSpPr>
        <p:spPr>
          <a:xfrm>
            <a:off x="2954110" y="1639689"/>
            <a:ext cx="3055717" cy="479822"/>
          </a:xfrm>
        </p:spPr>
        <p:txBody>
          <a:bodyPr>
            <a:noAutofit/>
          </a:bodyPr>
          <a:lstStyle/>
          <a:p>
            <a:pPr algn="ctr"/>
            <a:r>
              <a:rPr lang="en-US" sz="1500" dirty="0"/>
              <a:t>Kingston HD-26 Lathe w/ digital readout</a:t>
            </a:r>
          </a:p>
        </p:txBody>
      </p:sp>
      <p:pic>
        <p:nvPicPr>
          <p:cNvPr id="16"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3035226" y="2169730"/>
            <a:ext cx="2836333"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2972236" y="4310770"/>
            <a:ext cx="3171061" cy="498598"/>
          </a:xfrm>
          <a:prstGeom prst="rect">
            <a:avLst/>
          </a:prstGeom>
        </p:spPr>
        <p:txBody>
          <a:bodyPr wrap="none">
            <a:spAutoFit/>
          </a:bodyPr>
          <a:lstStyle/>
          <a:p>
            <a:pPr lvl="0" algn="ctr">
              <a:spcBef>
                <a:spcPct val="20000"/>
              </a:spcBef>
              <a:buClr>
                <a:srgbClr val="94C600"/>
              </a:buClr>
              <a:buSzPct val="76000"/>
            </a:pPr>
            <a:r>
              <a:rPr lang="en-US" sz="1200" dirty="0">
                <a:solidFill>
                  <a:srgbClr val="94C600"/>
                </a:solidFill>
              </a:rPr>
              <a:t>(swing over bed 26”, distance between </a:t>
            </a:r>
          </a:p>
          <a:p>
            <a:pPr lvl="0" algn="ctr">
              <a:spcBef>
                <a:spcPct val="20000"/>
              </a:spcBef>
              <a:buClr>
                <a:srgbClr val="94C600"/>
              </a:buClr>
              <a:buSzPct val="76000"/>
            </a:pPr>
            <a:r>
              <a:rPr lang="en-US" sz="1200" dirty="0">
                <a:solidFill>
                  <a:srgbClr val="94C600"/>
                </a:solidFill>
              </a:rPr>
              <a:t>Centers 120”, spindle bore 4 1/16”)</a:t>
            </a:r>
          </a:p>
        </p:txBody>
      </p:sp>
    </p:spTree>
    <p:extLst>
      <p:ext uri="{BB962C8B-B14F-4D97-AF65-F5344CB8AC3E}">
        <p14:creationId xmlns:p14="http://schemas.microsoft.com/office/powerpoint/2010/main" val="1718220603"/>
      </p:ext>
    </p:extLst>
  </p:cSld>
  <p:clrMapOvr>
    <a:masterClrMapping/>
  </p:clrMapOvr>
  <p:transition spd="slow" advClick="0" advTm="7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1634728"/>
            <a:ext cx="2855089" cy="479822"/>
          </a:xfrm>
        </p:spPr>
        <p:txBody>
          <a:bodyPr>
            <a:normAutofit/>
          </a:bodyPr>
          <a:lstStyle/>
          <a:p>
            <a:pPr algn="ctr"/>
            <a:r>
              <a:rPr lang="en-US" sz="1500" dirty="0"/>
              <a:t>Mazak </a:t>
            </a:r>
            <a:r>
              <a:rPr lang="en-US" sz="1500" dirty="0" err="1"/>
              <a:t>Integrex</a:t>
            </a:r>
            <a:r>
              <a:rPr lang="en-US" sz="1500" dirty="0"/>
              <a:t> I-200ST</a:t>
            </a:r>
          </a:p>
        </p:txBody>
      </p:sp>
      <p:sp>
        <p:nvSpPr>
          <p:cNvPr id="5" name="Text Placeholder 4"/>
          <p:cNvSpPr>
            <a:spLocks noGrp="1"/>
          </p:cNvSpPr>
          <p:nvPr>
            <p:ph type="body" sz="quarter" idx="3"/>
          </p:nvPr>
        </p:nvSpPr>
        <p:spPr>
          <a:xfrm>
            <a:off x="4953000" y="1657350"/>
            <a:ext cx="3055717" cy="479822"/>
          </a:xfrm>
        </p:spPr>
        <p:txBody>
          <a:bodyPr>
            <a:normAutofit/>
          </a:bodyPr>
          <a:lstStyle/>
          <a:p>
            <a:pPr algn="ctr"/>
            <a:r>
              <a:rPr lang="en-US" sz="1500" dirty="0"/>
              <a:t>Mazak </a:t>
            </a:r>
            <a:r>
              <a:rPr lang="en-US" sz="1500" dirty="0" err="1"/>
              <a:t>Integrex</a:t>
            </a:r>
            <a:r>
              <a:rPr lang="en-US" sz="1500" dirty="0"/>
              <a:t> I-300S </a:t>
            </a:r>
          </a:p>
        </p:txBody>
      </p:sp>
      <p:sp>
        <p:nvSpPr>
          <p:cNvPr id="7" name="Slide Number Placeholder 6"/>
          <p:cNvSpPr>
            <a:spLocks noGrp="1"/>
          </p:cNvSpPr>
          <p:nvPr>
            <p:ph type="sldNum" sz="quarter" idx="12"/>
          </p:nvPr>
        </p:nvSpPr>
        <p:spPr/>
        <p:txBody>
          <a:bodyPr/>
          <a:lstStyle/>
          <a:p>
            <a:fld id="{F38DF745-7D3F-47F4-83A3-874385CFAA69}" type="slidenum">
              <a:rPr lang="en-US" smtClean="0"/>
              <a:pPr/>
              <a:t>16</a:t>
            </a:fld>
            <a:endParaRPr lang="en-US"/>
          </a:p>
        </p:txBody>
      </p:sp>
      <p:sp>
        <p:nvSpPr>
          <p:cNvPr id="8" name="Rectangle 7"/>
          <p:cNvSpPr/>
          <p:nvPr/>
        </p:nvSpPr>
        <p:spPr>
          <a:xfrm>
            <a:off x="987257" y="4408088"/>
            <a:ext cx="3591048"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(with gantry robot &amp; Renishaw probing)</a:t>
            </a:r>
          </a:p>
        </p:txBody>
      </p:sp>
      <p:sp>
        <p:nvSpPr>
          <p:cNvPr id="9" name="Rectangle 8"/>
          <p:cNvSpPr/>
          <p:nvPr/>
        </p:nvSpPr>
        <p:spPr>
          <a:xfrm>
            <a:off x="4599796" y="4408088"/>
            <a:ext cx="3591048"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(with gantry robot &amp; Renishaw probing)</a:t>
            </a:r>
          </a:p>
        </p:txBody>
      </p:sp>
      <p:pic>
        <p:nvPicPr>
          <p:cNvPr id="266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1295400" y="2267327"/>
            <a:ext cx="2835328" cy="2126496"/>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6627"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994938" y="2274195"/>
            <a:ext cx="2719648" cy="2039736"/>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1"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2" name="Title 1"/>
          <p:cNvSpPr txBox="1">
            <a:spLocks/>
          </p:cNvSpPr>
          <p:nvPr/>
        </p:nvSpPr>
        <p:spPr>
          <a:xfrm>
            <a:off x="3276600" y="1047750"/>
            <a:ext cx="1600200" cy="393700"/>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Milling &amp; Turning</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3519804312"/>
      </p:ext>
    </p:extLst>
  </p:cSld>
  <p:clrMapOvr>
    <a:masterClrMapping/>
  </p:clrMapOvr>
  <p:transition spd="slow" advClick="0" advTm="7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02838" y="1657350"/>
            <a:ext cx="2855089" cy="479822"/>
          </a:xfrm>
        </p:spPr>
        <p:txBody>
          <a:bodyPr>
            <a:normAutofit/>
          </a:bodyPr>
          <a:lstStyle/>
          <a:p>
            <a:pPr algn="ctr"/>
            <a:r>
              <a:rPr lang="en-US" sz="1500" dirty="0"/>
              <a:t>Mazak </a:t>
            </a:r>
            <a:r>
              <a:rPr lang="en-US" sz="1500" dirty="0" err="1"/>
              <a:t>Integrex</a:t>
            </a:r>
            <a:r>
              <a:rPr lang="en-US" sz="1500" dirty="0"/>
              <a:t> 200-IV</a:t>
            </a:r>
          </a:p>
        </p:txBody>
      </p:sp>
      <p:sp>
        <p:nvSpPr>
          <p:cNvPr id="7" name="Slide Number Placeholder 6"/>
          <p:cNvSpPr>
            <a:spLocks noGrp="1"/>
          </p:cNvSpPr>
          <p:nvPr>
            <p:ph type="sldNum" sz="quarter" idx="12"/>
          </p:nvPr>
        </p:nvSpPr>
        <p:spPr/>
        <p:txBody>
          <a:bodyPr/>
          <a:lstStyle/>
          <a:p>
            <a:fld id="{F38DF745-7D3F-47F4-83A3-874385CFAA69}" type="slidenum">
              <a:rPr lang="en-US" smtClean="0"/>
              <a:pPr/>
              <a:t>17</a:t>
            </a:fld>
            <a:endParaRPr lang="en-US"/>
          </a:p>
        </p:txBody>
      </p:sp>
      <p:sp>
        <p:nvSpPr>
          <p:cNvPr id="8" name="Rectangle 7"/>
          <p:cNvSpPr/>
          <p:nvPr/>
        </p:nvSpPr>
        <p:spPr>
          <a:xfrm>
            <a:off x="3742185" y="4408088"/>
            <a:ext cx="1662636"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(with 10” chucks)</a:t>
            </a:r>
          </a:p>
        </p:txBody>
      </p:sp>
      <p:pic>
        <p:nvPicPr>
          <p:cNvPr id="266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p:blipFill>
        <p:spPr bwMode="auto">
          <a:xfrm>
            <a:off x="3124200" y="2230438"/>
            <a:ext cx="2835328"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1"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2" name="Title 1"/>
          <p:cNvSpPr txBox="1">
            <a:spLocks/>
          </p:cNvSpPr>
          <p:nvPr/>
        </p:nvSpPr>
        <p:spPr>
          <a:xfrm>
            <a:off x="3276600" y="1047750"/>
            <a:ext cx="1600200" cy="393700"/>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Milling &amp; Turning</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3221613184"/>
      </p:ext>
    </p:extLst>
  </p:cSld>
  <p:clrMapOvr>
    <a:masterClrMapping/>
  </p:clrMapOvr>
  <p:transition spd="slow" advClick="0" advTm="700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1581150"/>
            <a:ext cx="2855089" cy="479822"/>
          </a:xfrm>
        </p:spPr>
        <p:txBody>
          <a:bodyPr>
            <a:normAutofit fontScale="62500" lnSpcReduction="20000"/>
          </a:bodyPr>
          <a:lstStyle/>
          <a:p>
            <a:pPr algn="ctr"/>
            <a:r>
              <a:rPr lang="en-US" dirty="0" err="1"/>
              <a:t>Okomoto</a:t>
            </a:r>
            <a:r>
              <a:rPr lang="en-US" dirty="0"/>
              <a:t> Precision CNC Cylindrical Grinder</a:t>
            </a:r>
          </a:p>
        </p:txBody>
      </p:sp>
      <p:sp>
        <p:nvSpPr>
          <p:cNvPr id="7" name="Slide Number Placeholder 6"/>
          <p:cNvSpPr>
            <a:spLocks noGrp="1"/>
          </p:cNvSpPr>
          <p:nvPr>
            <p:ph type="sldNum" sz="quarter" idx="12"/>
          </p:nvPr>
        </p:nvSpPr>
        <p:spPr/>
        <p:txBody>
          <a:bodyPr/>
          <a:lstStyle/>
          <a:p>
            <a:fld id="{F38DF745-7D3F-47F4-83A3-874385CFAA69}" type="slidenum">
              <a:rPr lang="en-US" smtClean="0"/>
              <a:pPr/>
              <a:t>18</a:t>
            </a:fld>
            <a:endParaRPr lang="en-US"/>
          </a:p>
        </p:txBody>
      </p:sp>
      <p:sp>
        <p:nvSpPr>
          <p:cNvPr id="8" name="Rectangle 7"/>
          <p:cNvSpPr/>
          <p:nvPr/>
        </p:nvSpPr>
        <p:spPr>
          <a:xfrm>
            <a:off x="1236525" y="4408088"/>
            <a:ext cx="3092513" cy="276999"/>
          </a:xfrm>
          <a:prstGeom prst="rect">
            <a:avLst/>
          </a:prstGeom>
        </p:spPr>
        <p:txBody>
          <a:bodyPr wrap="none">
            <a:spAutoFit/>
          </a:bodyPr>
          <a:lstStyle/>
          <a:p>
            <a:pPr lvl="0" algn="ctr">
              <a:spcBef>
                <a:spcPct val="20000"/>
              </a:spcBef>
              <a:buClr>
                <a:srgbClr val="94C600"/>
              </a:buClr>
              <a:buSzPct val="76000"/>
            </a:pPr>
            <a:r>
              <a:rPr lang="en-US" sz="1200" dirty="0">
                <a:solidFill>
                  <a:srgbClr val="94C600"/>
                </a:solidFill>
              </a:rPr>
              <a:t>(</a:t>
            </a:r>
            <a:r>
              <a:rPr lang="en-US" sz="1200" dirty="0">
                <a:solidFill>
                  <a:schemeClr val="accent1"/>
                </a:solidFill>
              </a:rPr>
              <a:t>12” Diameter x 20” Centers Capacity </a:t>
            </a:r>
            <a:r>
              <a:rPr lang="en-US" sz="1200" dirty="0">
                <a:solidFill>
                  <a:srgbClr val="94C600"/>
                </a:solidFill>
              </a:rPr>
              <a:t>)</a:t>
            </a:r>
          </a:p>
        </p:txBody>
      </p:sp>
      <p:pic>
        <p:nvPicPr>
          <p:cNvPr id="276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p:blipFill>
        <p:spPr bwMode="auto">
          <a:xfrm>
            <a:off x="1340815" y="2230438"/>
            <a:ext cx="2820645"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1"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2" name="Title 1"/>
          <p:cNvSpPr txBox="1">
            <a:spLocks/>
          </p:cNvSpPr>
          <p:nvPr/>
        </p:nvSpPr>
        <p:spPr>
          <a:xfrm>
            <a:off x="3429000" y="1111250"/>
            <a:ext cx="1447800" cy="32385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OD Grinding</a:t>
            </a:r>
            <a:endParaRPr lang="en-US" sz="1100" dirty="0">
              <a:solidFill>
                <a:schemeClr val="tx2">
                  <a:lumMod val="60000"/>
                  <a:lumOff val="40000"/>
                </a:schemeClr>
              </a:solidFill>
            </a:endParaRPr>
          </a:p>
        </p:txBody>
      </p:sp>
      <p:sp>
        <p:nvSpPr>
          <p:cNvPr id="15" name="Text Placeholder 4"/>
          <p:cNvSpPr>
            <a:spLocks noGrp="1"/>
          </p:cNvSpPr>
          <p:nvPr>
            <p:ph type="body" sz="quarter" idx="3"/>
          </p:nvPr>
        </p:nvSpPr>
        <p:spPr>
          <a:xfrm>
            <a:off x="4876800" y="1581150"/>
            <a:ext cx="3055717" cy="479822"/>
          </a:xfrm>
        </p:spPr>
        <p:txBody>
          <a:bodyPr>
            <a:normAutofit fontScale="62500" lnSpcReduction="20000"/>
          </a:bodyPr>
          <a:lstStyle/>
          <a:p>
            <a:pPr algn="ctr"/>
            <a:r>
              <a:rPr lang="en-US" dirty="0" err="1"/>
              <a:t>Okomoto</a:t>
            </a:r>
            <a:r>
              <a:rPr lang="en-US" dirty="0"/>
              <a:t> Precision CNC Cylindrical Grinder</a:t>
            </a:r>
          </a:p>
        </p:txBody>
      </p:sp>
      <p:pic>
        <p:nvPicPr>
          <p:cNvPr id="16"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916585" y="2154238"/>
            <a:ext cx="2836333"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4796448" y="4324350"/>
            <a:ext cx="3188693" cy="498598"/>
          </a:xfrm>
          <a:prstGeom prst="rect">
            <a:avLst/>
          </a:prstGeom>
        </p:spPr>
        <p:txBody>
          <a:bodyPr wrap="none">
            <a:spAutoFit/>
          </a:bodyPr>
          <a:lstStyle/>
          <a:p>
            <a:pPr algn="ctr">
              <a:spcBef>
                <a:spcPct val="20000"/>
              </a:spcBef>
              <a:buClr>
                <a:srgbClr val="94C600"/>
              </a:buClr>
              <a:buSzPct val="76000"/>
            </a:pPr>
            <a:r>
              <a:rPr lang="en-US" sz="1200" dirty="0">
                <a:solidFill>
                  <a:schemeClr val="accent1"/>
                </a:solidFill>
              </a:rPr>
              <a:t>(12” Diameter x 60” Centers Capacity </a:t>
            </a:r>
          </a:p>
          <a:p>
            <a:pPr algn="ctr">
              <a:spcBef>
                <a:spcPct val="20000"/>
              </a:spcBef>
              <a:buClr>
                <a:srgbClr val="94C600"/>
              </a:buClr>
              <a:buSzPct val="76000"/>
            </a:pPr>
            <a:r>
              <a:rPr lang="en-US" sz="1200" dirty="0">
                <a:solidFill>
                  <a:schemeClr val="accent1"/>
                </a:solidFill>
              </a:rPr>
              <a:t>w/ </a:t>
            </a:r>
            <a:r>
              <a:rPr lang="en-US" sz="1200" dirty="0" err="1">
                <a:solidFill>
                  <a:schemeClr val="accent1"/>
                </a:solidFill>
              </a:rPr>
              <a:t>Marposs</a:t>
            </a:r>
            <a:r>
              <a:rPr lang="en-US" sz="1200" dirty="0">
                <a:solidFill>
                  <a:schemeClr val="accent1"/>
                </a:solidFill>
              </a:rPr>
              <a:t> In-Process Gauging System.)</a:t>
            </a:r>
          </a:p>
        </p:txBody>
      </p:sp>
    </p:spTree>
    <p:extLst>
      <p:ext uri="{BB962C8B-B14F-4D97-AF65-F5344CB8AC3E}">
        <p14:creationId xmlns:p14="http://schemas.microsoft.com/office/powerpoint/2010/main" val="1341293713"/>
      </p:ext>
    </p:extLst>
  </p:cSld>
  <p:clrMapOvr>
    <a:masterClrMapping/>
  </p:clrMapOvr>
  <p:transition spd="slow" advClick="0" advTm="700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02585" y="1541462"/>
            <a:ext cx="2855089" cy="479822"/>
          </a:xfrm>
        </p:spPr>
        <p:txBody>
          <a:bodyPr>
            <a:normAutofit fontScale="62500" lnSpcReduction="20000"/>
          </a:bodyPr>
          <a:lstStyle/>
          <a:p>
            <a:pPr algn="ctr"/>
            <a:r>
              <a:rPr lang="en-US" dirty="0" err="1"/>
              <a:t>Okomoto</a:t>
            </a:r>
            <a:r>
              <a:rPr lang="en-US" dirty="0"/>
              <a:t> Universal Grinder</a:t>
            </a:r>
          </a:p>
        </p:txBody>
      </p:sp>
      <p:sp>
        <p:nvSpPr>
          <p:cNvPr id="7" name="Slide Number Placeholder 6"/>
          <p:cNvSpPr>
            <a:spLocks noGrp="1"/>
          </p:cNvSpPr>
          <p:nvPr>
            <p:ph type="sldNum" sz="quarter" idx="12"/>
          </p:nvPr>
        </p:nvSpPr>
        <p:spPr/>
        <p:txBody>
          <a:bodyPr/>
          <a:lstStyle/>
          <a:p>
            <a:fld id="{F38DF745-7D3F-47F4-83A3-874385CFAA69}" type="slidenum">
              <a:rPr lang="en-US" smtClean="0"/>
              <a:pPr/>
              <a:t>19</a:t>
            </a:fld>
            <a:endParaRPr lang="en-US"/>
          </a:p>
        </p:txBody>
      </p:sp>
      <p:sp>
        <p:nvSpPr>
          <p:cNvPr id="8" name="Rectangle 7"/>
          <p:cNvSpPr/>
          <p:nvPr/>
        </p:nvSpPr>
        <p:spPr>
          <a:xfrm>
            <a:off x="3341254" y="4368400"/>
            <a:ext cx="2297425"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(12” swing x 36” centers)</a:t>
            </a:r>
          </a:p>
        </p:txBody>
      </p:sp>
      <p:pic>
        <p:nvPicPr>
          <p:cNvPr id="27650"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3048000" y="2190750"/>
            <a:ext cx="2820645"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1"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2" name="Title 1"/>
          <p:cNvSpPr txBox="1">
            <a:spLocks/>
          </p:cNvSpPr>
          <p:nvPr/>
        </p:nvSpPr>
        <p:spPr>
          <a:xfrm>
            <a:off x="3429000" y="1111250"/>
            <a:ext cx="1447800" cy="32385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OD Grinding</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173070429"/>
      </p:ext>
    </p:extLst>
  </p:cSld>
  <p:clrMapOvr>
    <a:masterClrMapping/>
  </p:clrMapOvr>
  <p:transition spd="slow" advClick="0" advTm="7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19150"/>
            <a:ext cx="6777317" cy="3555323"/>
          </a:xfrm>
        </p:spPr>
        <p:txBody>
          <a:bodyPr>
            <a:noAutofit/>
          </a:bodyPr>
          <a:lstStyle/>
          <a:p>
            <a:pPr marL="68580" indent="0" algn="just">
              <a:buNone/>
            </a:pPr>
            <a:r>
              <a:rPr lang="en-US" sz="900" dirty="0">
                <a:solidFill>
                  <a:schemeClr val="accent1">
                    <a:lumMod val="50000"/>
                  </a:schemeClr>
                </a:solidFill>
              </a:rPr>
              <a:t>Thank you for your interest in Loudon Industries, Inc.  </a:t>
            </a:r>
          </a:p>
          <a:p>
            <a:pPr marL="68580" indent="0" algn="just">
              <a:buNone/>
            </a:pPr>
            <a:endParaRPr lang="en-US" sz="900" dirty="0">
              <a:solidFill>
                <a:schemeClr val="accent1">
                  <a:lumMod val="50000"/>
                </a:schemeClr>
              </a:solidFill>
            </a:endParaRPr>
          </a:p>
          <a:p>
            <a:pPr marL="68580" indent="0" algn="just">
              <a:buNone/>
            </a:pPr>
            <a:r>
              <a:rPr lang="en-US" sz="900" dirty="0">
                <a:solidFill>
                  <a:schemeClr val="accent1">
                    <a:lumMod val="50000"/>
                  </a:schemeClr>
                </a:solidFill>
              </a:rPr>
              <a:t>We offer a diverse range of machining and engineering capabilities to satisfy our customers’ diverse requirements.  CNC Gear cutting of all types produced from all grades of bar stock, forgings, and castings is one of our areas of expertise.  We are a complete shop offering services from purchasing the selected raw material to supplying a finished product ready for use.</a:t>
            </a:r>
          </a:p>
          <a:p>
            <a:pPr marL="68580" indent="0" algn="just">
              <a:buNone/>
            </a:pPr>
            <a:endParaRPr lang="en-US" sz="900" dirty="0">
              <a:solidFill>
                <a:schemeClr val="accent1">
                  <a:lumMod val="50000"/>
                </a:schemeClr>
              </a:solidFill>
            </a:endParaRPr>
          </a:p>
          <a:p>
            <a:pPr marL="68580" indent="0" algn="just">
              <a:buNone/>
            </a:pPr>
            <a:r>
              <a:rPr lang="en-US" sz="900" dirty="0">
                <a:solidFill>
                  <a:schemeClr val="accent1">
                    <a:lumMod val="50000"/>
                  </a:schemeClr>
                </a:solidFill>
              </a:rPr>
              <a:t>Our capabilities include precision CNC and Manual machining, EDM work, grinding, turning, milling, welding, drilling, broaching, project design/engineering, Zeiss CMM services, and assemblies.  We maintain a complete quality control department and quality assurance system.  A quality control manual is available upon request.</a:t>
            </a:r>
          </a:p>
          <a:p>
            <a:pPr marL="68580" indent="0" algn="just">
              <a:buNone/>
            </a:pPr>
            <a:endParaRPr lang="en-US" sz="900" dirty="0">
              <a:solidFill>
                <a:schemeClr val="accent1">
                  <a:lumMod val="50000"/>
                </a:schemeClr>
              </a:solidFill>
            </a:endParaRPr>
          </a:p>
          <a:p>
            <a:pPr marL="68580" indent="0" algn="just">
              <a:buNone/>
            </a:pPr>
            <a:r>
              <a:rPr lang="en-US" sz="900" dirty="0">
                <a:solidFill>
                  <a:schemeClr val="accent1">
                    <a:lumMod val="50000"/>
                  </a:schemeClr>
                </a:solidFill>
              </a:rPr>
              <a:t>Loudon Industries utilizes an NT based local area network to provide CAD/CAM capabilities to our design and engineering department, as well as supplying current information directly to our shop floor via touch screen computers.  Our local area network is also the base for our new administrative/plant management software.</a:t>
            </a:r>
          </a:p>
          <a:p>
            <a:pPr marL="68580" indent="0" algn="just">
              <a:buNone/>
            </a:pPr>
            <a:endParaRPr lang="en-US" sz="900" dirty="0">
              <a:solidFill>
                <a:schemeClr val="accent1">
                  <a:lumMod val="50000"/>
                </a:schemeClr>
              </a:solidFill>
            </a:endParaRPr>
          </a:p>
          <a:p>
            <a:pPr marL="68580" indent="0" algn="just">
              <a:buNone/>
            </a:pPr>
            <a:r>
              <a:rPr lang="en-US" sz="900" dirty="0">
                <a:solidFill>
                  <a:schemeClr val="accent1">
                    <a:lumMod val="50000"/>
                  </a:schemeClr>
                </a:solidFill>
              </a:rPr>
              <a:t>Enclosed is a listing of some of the products and services currently in production. In addition, we have enclosed sample photos of our equipment, shop, and various products currently in process.  The listing and photos are representative but not inclusive.  </a:t>
            </a:r>
          </a:p>
          <a:p>
            <a:pPr marL="68580" indent="0" algn="just">
              <a:buNone/>
            </a:pPr>
            <a:endParaRPr lang="en-US" sz="900" dirty="0">
              <a:solidFill>
                <a:schemeClr val="accent1">
                  <a:lumMod val="50000"/>
                </a:schemeClr>
              </a:solidFill>
            </a:endParaRPr>
          </a:p>
          <a:p>
            <a:pPr marL="68580" indent="0" algn="just">
              <a:buNone/>
            </a:pPr>
            <a:r>
              <a:rPr lang="en-US" sz="900" dirty="0">
                <a:solidFill>
                  <a:schemeClr val="accent1">
                    <a:lumMod val="50000"/>
                  </a:schemeClr>
                </a:solidFill>
              </a:rPr>
              <a:t>We welcome requests for quotations on products that you may require.  Please see the last page for complete contact information.  </a:t>
            </a:r>
          </a:p>
          <a:p>
            <a:pPr marL="68580" indent="0" algn="just">
              <a:buNone/>
            </a:pPr>
            <a:endParaRPr lang="en-US" sz="900" dirty="0">
              <a:solidFill>
                <a:schemeClr val="accent1">
                  <a:lumMod val="50000"/>
                </a:schemeClr>
              </a:solidFill>
            </a:endParaRPr>
          </a:p>
          <a:p>
            <a:pPr marL="68580" indent="0" algn="just">
              <a:buNone/>
            </a:pPr>
            <a:r>
              <a:rPr lang="en-US" sz="900" dirty="0">
                <a:solidFill>
                  <a:schemeClr val="accent1">
                    <a:lumMod val="50000"/>
                  </a:schemeClr>
                </a:solidFill>
              </a:rPr>
              <a:t>Thank you again for considering Loudon Industries.  Please review the following pages for a brief overview of our facility and equipment. </a:t>
            </a:r>
          </a:p>
        </p:txBody>
      </p:sp>
      <p:sp>
        <p:nvSpPr>
          <p:cNvPr id="4" name="Slide Number Placeholder 3"/>
          <p:cNvSpPr>
            <a:spLocks noGrp="1"/>
          </p:cNvSpPr>
          <p:nvPr>
            <p:ph type="sldNum" sz="quarter" idx="12"/>
          </p:nvPr>
        </p:nvSpPr>
        <p:spPr/>
        <p:txBody>
          <a:bodyPr/>
          <a:lstStyle/>
          <a:p>
            <a:fld id="{F38DF745-7D3F-47F4-83A3-874385CFAA69}" type="slidenum">
              <a:rPr lang="en-US" sz="1400" smtClean="0"/>
              <a:pPr/>
              <a:t>2</a:t>
            </a:fld>
            <a:endParaRPr lang="en-US" sz="1400"/>
          </a:p>
        </p:txBody>
      </p:sp>
    </p:spTree>
    <p:extLst>
      <p:ext uri="{BB962C8B-B14F-4D97-AF65-F5344CB8AC3E}">
        <p14:creationId xmlns:p14="http://schemas.microsoft.com/office/powerpoint/2010/main" val="96490457"/>
      </p:ext>
    </p:extLst>
  </p:cSld>
  <p:clrMapOvr>
    <a:masterClrMapping/>
  </p:clrMapOvr>
  <p:transition spd="slow" advClick="0" advTm="3000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1737007"/>
            <a:ext cx="2855089" cy="479822"/>
          </a:xfrm>
        </p:spPr>
        <p:txBody>
          <a:bodyPr>
            <a:normAutofit fontScale="62500" lnSpcReduction="20000"/>
          </a:bodyPr>
          <a:lstStyle/>
          <a:p>
            <a:pPr algn="ctr"/>
            <a:r>
              <a:rPr lang="en-US" dirty="0" err="1"/>
              <a:t>Sodick</a:t>
            </a:r>
            <a:r>
              <a:rPr lang="en-US" dirty="0"/>
              <a:t> Wire EDM Machine</a:t>
            </a:r>
          </a:p>
        </p:txBody>
      </p:sp>
      <p:sp>
        <p:nvSpPr>
          <p:cNvPr id="7" name="Slide Number Placeholder 6"/>
          <p:cNvSpPr>
            <a:spLocks noGrp="1"/>
          </p:cNvSpPr>
          <p:nvPr>
            <p:ph type="sldNum" sz="quarter" idx="12"/>
          </p:nvPr>
        </p:nvSpPr>
        <p:spPr/>
        <p:txBody>
          <a:bodyPr/>
          <a:lstStyle/>
          <a:p>
            <a:fld id="{F38DF745-7D3F-47F4-83A3-874385CFAA69}" type="slidenum">
              <a:rPr lang="en-US" smtClean="0"/>
              <a:pPr/>
              <a:t>20</a:t>
            </a:fld>
            <a:endParaRPr lang="en-US"/>
          </a:p>
        </p:txBody>
      </p:sp>
      <p:pic>
        <p:nvPicPr>
          <p:cNvPr id="2867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1332971" y="2230438"/>
            <a:ext cx="2836333"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5"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6" name="Title 1"/>
          <p:cNvSpPr txBox="1">
            <a:spLocks/>
          </p:cNvSpPr>
          <p:nvPr/>
        </p:nvSpPr>
        <p:spPr>
          <a:xfrm>
            <a:off x="2895600" y="1111250"/>
            <a:ext cx="1981200" cy="32385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Other Machinery</a:t>
            </a:r>
            <a:endParaRPr lang="en-US" sz="1050" dirty="0">
              <a:solidFill>
                <a:schemeClr val="tx2">
                  <a:lumMod val="60000"/>
                  <a:lumOff val="40000"/>
                </a:schemeClr>
              </a:solidFill>
            </a:endParaRPr>
          </a:p>
        </p:txBody>
      </p:sp>
      <p:sp>
        <p:nvSpPr>
          <p:cNvPr id="17" name="Text Placeholder 2"/>
          <p:cNvSpPr>
            <a:spLocks noGrp="1"/>
          </p:cNvSpPr>
          <p:nvPr>
            <p:ph type="body" idx="1"/>
          </p:nvPr>
        </p:nvSpPr>
        <p:spPr>
          <a:xfrm>
            <a:off x="5108340" y="1733550"/>
            <a:ext cx="2702689" cy="479822"/>
          </a:xfrm>
        </p:spPr>
        <p:txBody>
          <a:bodyPr>
            <a:normAutofit fontScale="92500" lnSpcReduction="20000"/>
          </a:bodyPr>
          <a:lstStyle/>
          <a:p>
            <a:pPr algn="ctr"/>
            <a:r>
              <a:rPr lang="en-US" sz="1600" dirty="0" err="1"/>
              <a:t>Behringer</a:t>
            </a:r>
            <a:r>
              <a:rPr lang="en-US" sz="1600" dirty="0"/>
              <a:t> Horizontal Band Saw</a:t>
            </a:r>
            <a:endParaRPr lang="en-US" sz="1500" dirty="0"/>
          </a:p>
        </p:txBody>
      </p:sp>
      <p:pic>
        <p:nvPicPr>
          <p:cNvPr id="1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029200" y="2226981"/>
            <a:ext cx="2836333" cy="2127249"/>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5243906" y="4404631"/>
            <a:ext cx="2436886" cy="276999"/>
          </a:xfrm>
          <a:prstGeom prst="rect">
            <a:avLst/>
          </a:prstGeom>
        </p:spPr>
        <p:txBody>
          <a:bodyPr wrap="none">
            <a:spAutoFit/>
          </a:bodyPr>
          <a:lstStyle/>
          <a:p>
            <a:pPr lvl="0" algn="ctr">
              <a:spcBef>
                <a:spcPct val="20000"/>
              </a:spcBef>
              <a:buClr>
                <a:srgbClr val="94C600"/>
              </a:buClr>
              <a:buSzPct val="76000"/>
            </a:pPr>
            <a:r>
              <a:rPr lang="en-US" sz="1200" dirty="0">
                <a:solidFill>
                  <a:srgbClr val="94C600"/>
                </a:solidFill>
              </a:rPr>
              <a:t>(Up to 16” diameter capacity)</a:t>
            </a:r>
          </a:p>
        </p:txBody>
      </p:sp>
    </p:spTree>
    <p:extLst>
      <p:ext uri="{BB962C8B-B14F-4D97-AF65-F5344CB8AC3E}">
        <p14:creationId xmlns:p14="http://schemas.microsoft.com/office/powerpoint/2010/main" val="2383052471"/>
      </p:ext>
    </p:extLst>
  </p:cSld>
  <p:clrMapOvr>
    <a:masterClrMapping/>
  </p:clrMapOvr>
  <p:transition spd="slow" advClick="0" advTm="700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1581150"/>
            <a:ext cx="2397889" cy="479822"/>
          </a:xfrm>
        </p:spPr>
        <p:txBody>
          <a:bodyPr>
            <a:normAutofit/>
          </a:bodyPr>
          <a:lstStyle/>
          <a:p>
            <a:pPr algn="ctr"/>
            <a:r>
              <a:rPr lang="en-US" sz="1500" dirty="0" err="1"/>
              <a:t>Pangborn</a:t>
            </a:r>
            <a:r>
              <a:rPr lang="en-US" sz="1500" dirty="0"/>
              <a:t> Shot </a:t>
            </a:r>
            <a:r>
              <a:rPr lang="en-US" sz="1500" dirty="0" err="1"/>
              <a:t>Peener</a:t>
            </a:r>
            <a:endParaRPr lang="en-US" sz="1500" dirty="0"/>
          </a:p>
        </p:txBody>
      </p:sp>
      <p:pic>
        <p:nvPicPr>
          <p:cNvPr id="307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1847992" y="2190750"/>
            <a:ext cx="1885808" cy="213360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12"/>
          </p:nvPr>
        </p:nvSpPr>
        <p:spPr/>
        <p:txBody>
          <a:bodyPr/>
          <a:lstStyle/>
          <a:p>
            <a:fld id="{F38DF745-7D3F-47F4-83A3-874385CFAA69}" type="slidenum">
              <a:rPr lang="en-US" smtClean="0"/>
              <a:pPr/>
              <a:t>21</a:t>
            </a:fld>
            <a:endParaRPr lang="en-US"/>
          </a:p>
        </p:txBody>
      </p:sp>
      <p:sp>
        <p:nvSpPr>
          <p:cNvPr id="9"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0" name="Title 1"/>
          <p:cNvSpPr txBox="1">
            <a:spLocks/>
          </p:cNvSpPr>
          <p:nvPr/>
        </p:nvSpPr>
        <p:spPr>
          <a:xfrm>
            <a:off x="2895600" y="1111250"/>
            <a:ext cx="1981200" cy="32385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Other Machinery</a:t>
            </a:r>
            <a:endParaRPr lang="en-US" sz="1050" dirty="0">
              <a:solidFill>
                <a:schemeClr val="tx2">
                  <a:lumMod val="60000"/>
                  <a:lumOff val="40000"/>
                </a:schemeClr>
              </a:solidFill>
            </a:endParaRPr>
          </a:p>
        </p:txBody>
      </p:sp>
      <p:sp>
        <p:nvSpPr>
          <p:cNvPr id="13" name="Text Placeholder 4"/>
          <p:cNvSpPr>
            <a:spLocks noGrp="1"/>
          </p:cNvSpPr>
          <p:nvPr>
            <p:ph type="body" sz="quarter" idx="3"/>
          </p:nvPr>
        </p:nvSpPr>
        <p:spPr>
          <a:xfrm>
            <a:off x="5011838" y="1737007"/>
            <a:ext cx="3055717" cy="479822"/>
          </a:xfrm>
        </p:spPr>
        <p:txBody>
          <a:bodyPr>
            <a:normAutofit fontScale="77500" lnSpcReduction="20000"/>
          </a:bodyPr>
          <a:lstStyle/>
          <a:p>
            <a:pPr algn="ctr"/>
            <a:r>
              <a:rPr lang="en-US" sz="1900" dirty="0"/>
              <a:t>Lincoln Electric Automated Welder</a:t>
            </a:r>
          </a:p>
        </p:txBody>
      </p:sp>
      <p:sp>
        <p:nvSpPr>
          <p:cNvPr id="14" name="Rectangle 13"/>
          <p:cNvSpPr/>
          <p:nvPr/>
        </p:nvSpPr>
        <p:spPr>
          <a:xfrm>
            <a:off x="4485184" y="4408088"/>
            <a:ext cx="3820277"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(with Fanuc robot &amp; automatic positioner)</a:t>
            </a:r>
          </a:p>
        </p:txBody>
      </p:sp>
      <p:pic>
        <p:nvPicPr>
          <p:cNvPr id="15" name="Picture 3"/>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937161" y="2230438"/>
            <a:ext cx="2835203"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6180887"/>
      </p:ext>
    </p:extLst>
  </p:cSld>
  <p:clrMapOvr>
    <a:masterClrMapping/>
  </p:clrMapOvr>
  <p:transition spd="slow" advClick="0" advTm="500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53146" y="1581150"/>
            <a:ext cx="2702689" cy="479822"/>
          </a:xfrm>
        </p:spPr>
        <p:txBody>
          <a:bodyPr>
            <a:normAutofit fontScale="92500" lnSpcReduction="10000"/>
          </a:bodyPr>
          <a:lstStyle/>
          <a:p>
            <a:pPr algn="ctr"/>
            <a:r>
              <a:rPr lang="en-US" sz="1500" dirty="0" err="1"/>
              <a:t>Sunnen</a:t>
            </a:r>
            <a:r>
              <a:rPr lang="en-US" sz="1500" dirty="0"/>
              <a:t> HTA 2100 Tube Honing Machine</a:t>
            </a:r>
          </a:p>
        </p:txBody>
      </p:sp>
      <p:sp>
        <p:nvSpPr>
          <p:cNvPr id="7" name="Slide Number Placeholder 6"/>
          <p:cNvSpPr>
            <a:spLocks noGrp="1"/>
          </p:cNvSpPr>
          <p:nvPr>
            <p:ph type="sldNum" sz="quarter" idx="12"/>
          </p:nvPr>
        </p:nvSpPr>
        <p:spPr/>
        <p:txBody>
          <a:bodyPr/>
          <a:lstStyle/>
          <a:p>
            <a:fld id="{F38DF745-7D3F-47F4-83A3-874385CFAA69}" type="slidenum">
              <a:rPr lang="en-US" smtClean="0"/>
              <a:pPr/>
              <a:t>22</a:t>
            </a:fld>
            <a:endParaRPr lang="en-US"/>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074006" y="2074581"/>
            <a:ext cx="2836333"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070698" y="4252231"/>
            <a:ext cx="2872902" cy="498598"/>
          </a:xfrm>
          <a:prstGeom prst="rect">
            <a:avLst/>
          </a:prstGeom>
        </p:spPr>
        <p:txBody>
          <a:bodyPr wrap="none">
            <a:spAutoFit/>
          </a:bodyPr>
          <a:lstStyle/>
          <a:p>
            <a:pPr lvl="0" algn="ctr">
              <a:spcBef>
                <a:spcPct val="20000"/>
              </a:spcBef>
              <a:buClr>
                <a:srgbClr val="94C600"/>
              </a:buClr>
              <a:buSzPct val="76000"/>
            </a:pPr>
            <a:r>
              <a:rPr lang="en-US" sz="1200" dirty="0">
                <a:solidFill>
                  <a:srgbClr val="94C600"/>
                </a:solidFill>
              </a:rPr>
              <a:t>(can bore 2 ½” – 21” dia. and stroke</a:t>
            </a:r>
          </a:p>
          <a:p>
            <a:pPr lvl="0" algn="ctr">
              <a:spcBef>
                <a:spcPct val="20000"/>
              </a:spcBef>
              <a:buClr>
                <a:srgbClr val="94C600"/>
              </a:buClr>
              <a:buSzPct val="76000"/>
            </a:pPr>
            <a:r>
              <a:rPr lang="en-US" sz="1200" dirty="0">
                <a:solidFill>
                  <a:srgbClr val="94C600"/>
                </a:solidFill>
              </a:rPr>
              <a:t>Up to 78 ¾” long)</a:t>
            </a:r>
          </a:p>
        </p:txBody>
      </p:sp>
      <p:sp>
        <p:nvSpPr>
          <p:cNvPr id="13"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4" name="Title 1"/>
          <p:cNvSpPr txBox="1">
            <a:spLocks/>
          </p:cNvSpPr>
          <p:nvPr/>
        </p:nvSpPr>
        <p:spPr>
          <a:xfrm>
            <a:off x="2895600" y="1111250"/>
            <a:ext cx="1981200" cy="32385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Other Machinery</a:t>
            </a:r>
            <a:endParaRPr lang="en-US" sz="1050" dirty="0">
              <a:solidFill>
                <a:schemeClr val="tx2">
                  <a:lumMod val="60000"/>
                  <a:lumOff val="40000"/>
                </a:schemeClr>
              </a:solidFill>
            </a:endParaRPr>
          </a:p>
        </p:txBody>
      </p:sp>
    </p:spTree>
    <p:extLst>
      <p:ext uri="{BB962C8B-B14F-4D97-AF65-F5344CB8AC3E}">
        <p14:creationId xmlns:p14="http://schemas.microsoft.com/office/powerpoint/2010/main" val="3750204429"/>
      </p:ext>
    </p:extLst>
  </p:cSld>
  <p:clrMapOvr>
    <a:masterClrMapping/>
  </p:clrMapOvr>
  <p:transition spd="slow" advClick="0" advTm="5000">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666750"/>
            <a:ext cx="6948544" cy="427848"/>
          </a:xfrm>
        </p:spPr>
        <p:txBody>
          <a:bodyPr>
            <a:normAutofit fontScale="90000"/>
          </a:bodyPr>
          <a:lstStyle/>
          <a:p>
            <a:r>
              <a:rPr lang="en-US" sz="2800" dirty="0"/>
              <a:t>Machinery Constraints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40727793"/>
              </p:ext>
            </p:extLst>
          </p:nvPr>
        </p:nvGraphicFramePr>
        <p:xfrm>
          <a:off x="914400" y="1123950"/>
          <a:ext cx="6777036" cy="3302000"/>
        </p:xfrm>
        <a:graphic>
          <a:graphicData uri="http://schemas.openxmlformats.org/drawingml/2006/table">
            <a:tbl>
              <a:tblPr firstRow="1" bandRow="1">
                <a:tableStyleId>{00A15C55-8517-42AA-B614-E9B94910E393}</a:tableStyleId>
              </a:tblPr>
              <a:tblGrid>
                <a:gridCol w="1694259">
                  <a:extLst>
                    <a:ext uri="{9D8B030D-6E8A-4147-A177-3AD203B41FA5}">
                      <a16:colId xmlns:a16="http://schemas.microsoft.com/office/drawing/2014/main" val="20000"/>
                    </a:ext>
                  </a:extLst>
                </a:gridCol>
                <a:gridCol w="1694259">
                  <a:extLst>
                    <a:ext uri="{9D8B030D-6E8A-4147-A177-3AD203B41FA5}">
                      <a16:colId xmlns:a16="http://schemas.microsoft.com/office/drawing/2014/main" val="20001"/>
                    </a:ext>
                  </a:extLst>
                </a:gridCol>
                <a:gridCol w="1694259">
                  <a:extLst>
                    <a:ext uri="{9D8B030D-6E8A-4147-A177-3AD203B41FA5}">
                      <a16:colId xmlns:a16="http://schemas.microsoft.com/office/drawing/2014/main" val="20002"/>
                    </a:ext>
                  </a:extLst>
                </a:gridCol>
                <a:gridCol w="1694259">
                  <a:extLst>
                    <a:ext uri="{9D8B030D-6E8A-4147-A177-3AD203B41FA5}">
                      <a16:colId xmlns:a16="http://schemas.microsoft.com/office/drawing/2014/main" val="20003"/>
                    </a:ext>
                  </a:extLst>
                </a:gridCol>
              </a:tblGrid>
              <a:tr h="370840">
                <a:tc>
                  <a:txBody>
                    <a:bodyPr/>
                    <a:lstStyle/>
                    <a:p>
                      <a:pPr algn="ctr"/>
                      <a:r>
                        <a:rPr lang="en-US" sz="1200" dirty="0"/>
                        <a:t>Machine Type</a:t>
                      </a:r>
                    </a:p>
                  </a:txBody>
                  <a:tcPr anchor="ctr"/>
                </a:tc>
                <a:tc>
                  <a:txBody>
                    <a:bodyPr/>
                    <a:lstStyle/>
                    <a:p>
                      <a:pPr algn="ctr"/>
                      <a:r>
                        <a:rPr lang="en-US" sz="1200" dirty="0"/>
                        <a:t>Max</a:t>
                      </a:r>
                      <a:r>
                        <a:rPr lang="en-US" sz="1200" baseline="0" dirty="0"/>
                        <a:t> </a:t>
                      </a:r>
                      <a:r>
                        <a:rPr lang="en-US" sz="1200" dirty="0"/>
                        <a:t>Diameter</a:t>
                      </a:r>
                    </a:p>
                  </a:txBody>
                  <a:tcPr anchor="ctr"/>
                </a:tc>
                <a:tc>
                  <a:txBody>
                    <a:bodyPr/>
                    <a:lstStyle/>
                    <a:p>
                      <a:pPr algn="ctr"/>
                      <a:r>
                        <a:rPr lang="en-US" sz="1200" dirty="0"/>
                        <a:t>Max Length</a:t>
                      </a:r>
                    </a:p>
                  </a:txBody>
                  <a:tcPr anchor="ctr"/>
                </a:tc>
                <a:tc>
                  <a:txBody>
                    <a:bodyPr/>
                    <a:lstStyle/>
                    <a:p>
                      <a:pPr algn="ctr"/>
                      <a:r>
                        <a:rPr lang="en-US" sz="1200" dirty="0"/>
                        <a:t>Max Gear Class</a:t>
                      </a:r>
                    </a:p>
                  </a:txBody>
                  <a:tcPr anchor="ctr"/>
                </a:tc>
                <a:extLst>
                  <a:ext uri="{0D108BD9-81ED-4DB2-BD59-A6C34878D82A}">
                    <a16:rowId xmlns:a16="http://schemas.microsoft.com/office/drawing/2014/main" val="10000"/>
                  </a:ext>
                </a:extLst>
              </a:tr>
              <a:tr h="370840">
                <a:tc>
                  <a:txBody>
                    <a:bodyPr/>
                    <a:lstStyle/>
                    <a:p>
                      <a:r>
                        <a:rPr lang="en-US" sz="1100" b="1" dirty="0"/>
                        <a:t>Lathes</a:t>
                      </a:r>
                    </a:p>
                    <a:p>
                      <a:r>
                        <a:rPr lang="en-US" sz="1100" dirty="0"/>
                        <a:t>  Turning</a:t>
                      </a:r>
                    </a:p>
                  </a:txBody>
                  <a:tcPr/>
                </a:tc>
                <a:tc>
                  <a:txBody>
                    <a:bodyPr/>
                    <a:lstStyle/>
                    <a:p>
                      <a:pPr algn="ctr"/>
                      <a:r>
                        <a:rPr lang="en-US" sz="1200" dirty="0"/>
                        <a:t>24”</a:t>
                      </a:r>
                    </a:p>
                  </a:txBody>
                  <a:tcPr/>
                </a:tc>
                <a:tc>
                  <a:txBody>
                    <a:bodyPr/>
                    <a:lstStyle/>
                    <a:p>
                      <a:pPr algn="ctr"/>
                      <a:r>
                        <a:rPr lang="en-US" sz="1200" dirty="0"/>
                        <a:t>120”</a:t>
                      </a:r>
                    </a:p>
                  </a:txBody>
                  <a:tcPr/>
                </a:tc>
                <a:tc>
                  <a:txBody>
                    <a:bodyPr/>
                    <a:lstStyle/>
                    <a:p>
                      <a:pPr algn="ctr"/>
                      <a:r>
                        <a:rPr lang="en-US" sz="1200" dirty="0"/>
                        <a:t>-</a:t>
                      </a:r>
                    </a:p>
                  </a:txBody>
                  <a:tcPr/>
                </a:tc>
                <a:extLst>
                  <a:ext uri="{0D108BD9-81ED-4DB2-BD59-A6C34878D82A}">
                    <a16:rowId xmlns:a16="http://schemas.microsoft.com/office/drawing/2014/main" val="10001"/>
                  </a:ext>
                </a:extLst>
              </a:tr>
              <a:tr h="370840">
                <a:tc>
                  <a:txBody>
                    <a:bodyPr/>
                    <a:lstStyle/>
                    <a:p>
                      <a:r>
                        <a:rPr lang="en-US" sz="1100" b="1" dirty="0"/>
                        <a:t>Machining</a:t>
                      </a:r>
                      <a:r>
                        <a:rPr lang="en-US" sz="1100" b="1" baseline="0" dirty="0"/>
                        <a:t> Centers</a:t>
                      </a:r>
                    </a:p>
                    <a:p>
                      <a:r>
                        <a:rPr lang="en-US" sz="1100" baseline="0" dirty="0"/>
                        <a:t>  Milling</a:t>
                      </a:r>
                      <a:endParaRPr lang="en-US" sz="1100" dirty="0"/>
                    </a:p>
                  </a:txBody>
                  <a:tcPr/>
                </a:tc>
                <a:tc>
                  <a:txBody>
                    <a:bodyPr/>
                    <a:lstStyle/>
                    <a:p>
                      <a:pPr algn="ctr"/>
                      <a:r>
                        <a:rPr lang="en-US" sz="1200" dirty="0"/>
                        <a:t>24”</a:t>
                      </a:r>
                    </a:p>
                  </a:txBody>
                  <a:tcPr/>
                </a:tc>
                <a:tc>
                  <a:txBody>
                    <a:bodyPr/>
                    <a:lstStyle/>
                    <a:p>
                      <a:pPr algn="ctr"/>
                      <a:r>
                        <a:rPr lang="en-US" sz="1200" dirty="0"/>
                        <a:t>40”</a:t>
                      </a:r>
                    </a:p>
                  </a:txBody>
                  <a:tcPr/>
                </a:tc>
                <a:tc>
                  <a:txBody>
                    <a:bodyPr/>
                    <a:lstStyle/>
                    <a:p>
                      <a:pPr algn="ctr"/>
                      <a:r>
                        <a:rPr lang="en-US" sz="1200" dirty="0"/>
                        <a:t>-</a:t>
                      </a:r>
                    </a:p>
                  </a:txBody>
                  <a:tcPr/>
                </a:tc>
                <a:extLst>
                  <a:ext uri="{0D108BD9-81ED-4DB2-BD59-A6C34878D82A}">
                    <a16:rowId xmlns:a16="http://schemas.microsoft.com/office/drawing/2014/main" val="10002"/>
                  </a:ext>
                </a:extLst>
              </a:tr>
              <a:tr h="370840">
                <a:tc>
                  <a:txBody>
                    <a:bodyPr/>
                    <a:lstStyle/>
                    <a:p>
                      <a:r>
                        <a:rPr lang="en-US" sz="1100" b="1" dirty="0"/>
                        <a:t>OD Grinding</a:t>
                      </a:r>
                    </a:p>
                  </a:txBody>
                  <a:tcPr/>
                </a:tc>
                <a:tc>
                  <a:txBody>
                    <a:bodyPr/>
                    <a:lstStyle/>
                    <a:p>
                      <a:pPr algn="ctr"/>
                      <a:r>
                        <a:rPr lang="en-US" sz="1200" dirty="0"/>
                        <a:t>12”</a:t>
                      </a:r>
                    </a:p>
                  </a:txBody>
                  <a:tcPr/>
                </a:tc>
                <a:tc>
                  <a:txBody>
                    <a:bodyPr/>
                    <a:lstStyle/>
                    <a:p>
                      <a:pPr algn="ctr"/>
                      <a:r>
                        <a:rPr lang="en-US" sz="1200" dirty="0"/>
                        <a:t>60”</a:t>
                      </a:r>
                    </a:p>
                  </a:txBody>
                  <a:tcPr/>
                </a:tc>
                <a:tc>
                  <a:txBody>
                    <a:bodyPr/>
                    <a:lstStyle/>
                    <a:p>
                      <a:pPr algn="ctr"/>
                      <a:r>
                        <a:rPr lang="en-US" sz="1200" dirty="0"/>
                        <a:t>-</a:t>
                      </a:r>
                    </a:p>
                  </a:txBody>
                  <a:tcPr/>
                </a:tc>
                <a:extLst>
                  <a:ext uri="{0D108BD9-81ED-4DB2-BD59-A6C34878D82A}">
                    <a16:rowId xmlns:a16="http://schemas.microsoft.com/office/drawing/2014/main" val="10003"/>
                  </a:ext>
                </a:extLst>
              </a:tr>
              <a:tr h="370840">
                <a:tc>
                  <a:txBody>
                    <a:bodyPr/>
                    <a:lstStyle/>
                    <a:p>
                      <a:r>
                        <a:rPr lang="en-US" sz="1100" b="1" dirty="0"/>
                        <a:t>Multi-Task</a:t>
                      </a:r>
                      <a:r>
                        <a:rPr lang="en-US" sz="1100" b="1" baseline="0" dirty="0"/>
                        <a:t> Machining </a:t>
                      </a:r>
                    </a:p>
                    <a:p>
                      <a:r>
                        <a:rPr lang="en-US" sz="1100" baseline="0" dirty="0"/>
                        <a:t>  Turning &amp; Milling</a:t>
                      </a:r>
                      <a:endParaRPr lang="en-US" sz="1100" dirty="0"/>
                    </a:p>
                  </a:txBody>
                  <a:tcPr/>
                </a:tc>
                <a:tc>
                  <a:txBody>
                    <a:bodyPr/>
                    <a:lstStyle/>
                    <a:p>
                      <a:pPr algn="ctr"/>
                      <a:r>
                        <a:rPr lang="en-US" sz="1200" dirty="0"/>
                        <a:t>26”</a:t>
                      </a:r>
                    </a:p>
                  </a:txBody>
                  <a:tcPr/>
                </a:tc>
                <a:tc>
                  <a:txBody>
                    <a:bodyPr/>
                    <a:lstStyle/>
                    <a:p>
                      <a:pPr algn="ctr"/>
                      <a:r>
                        <a:rPr lang="en-US" sz="1200" dirty="0"/>
                        <a:t>60”</a:t>
                      </a:r>
                    </a:p>
                  </a:txBody>
                  <a:tcPr/>
                </a:tc>
                <a:tc>
                  <a:txBody>
                    <a:bodyPr/>
                    <a:lstStyle/>
                    <a:p>
                      <a:pPr algn="ctr"/>
                      <a:r>
                        <a:rPr lang="en-US" sz="1200" dirty="0"/>
                        <a:t>-</a:t>
                      </a:r>
                    </a:p>
                  </a:txBody>
                  <a:tcPr/>
                </a:tc>
                <a:extLst>
                  <a:ext uri="{0D108BD9-81ED-4DB2-BD59-A6C34878D82A}">
                    <a16:rowId xmlns:a16="http://schemas.microsoft.com/office/drawing/2014/main" val="10004"/>
                  </a:ext>
                </a:extLst>
              </a:tr>
              <a:tr h="370840">
                <a:tc>
                  <a:txBody>
                    <a:bodyPr/>
                    <a:lstStyle/>
                    <a:p>
                      <a:r>
                        <a:rPr lang="en-US" sz="1100" b="1" dirty="0"/>
                        <a:t>Gear Cutting</a:t>
                      </a:r>
                    </a:p>
                    <a:p>
                      <a:r>
                        <a:rPr lang="en-US" sz="1100" dirty="0"/>
                        <a:t>  </a:t>
                      </a:r>
                      <a:r>
                        <a:rPr lang="en-US" sz="1100" dirty="0" err="1"/>
                        <a:t>Hobbing</a:t>
                      </a:r>
                      <a:endParaRPr lang="en-US" sz="1100" dirty="0"/>
                    </a:p>
                  </a:txBody>
                  <a:tcPr/>
                </a:tc>
                <a:tc>
                  <a:txBody>
                    <a:bodyPr/>
                    <a:lstStyle/>
                    <a:p>
                      <a:pPr algn="ctr"/>
                      <a:r>
                        <a:rPr lang="en-US" sz="1200" dirty="0"/>
                        <a:t>24”</a:t>
                      </a:r>
                    </a:p>
                  </a:txBody>
                  <a:tcPr/>
                </a:tc>
                <a:tc>
                  <a:txBody>
                    <a:bodyPr/>
                    <a:lstStyle/>
                    <a:p>
                      <a:pPr algn="ctr"/>
                      <a:r>
                        <a:rPr lang="en-US" sz="1200" dirty="0"/>
                        <a:t>16”</a:t>
                      </a:r>
                    </a:p>
                  </a:txBody>
                  <a:tcPr/>
                </a:tc>
                <a:tc>
                  <a:txBody>
                    <a:bodyPr/>
                    <a:lstStyle/>
                    <a:p>
                      <a:pPr algn="ctr"/>
                      <a:r>
                        <a:rPr lang="en-US" sz="1200" dirty="0"/>
                        <a:t>12</a:t>
                      </a:r>
                    </a:p>
                  </a:txBody>
                  <a:tcPr/>
                </a:tc>
                <a:extLst>
                  <a:ext uri="{0D108BD9-81ED-4DB2-BD59-A6C34878D82A}">
                    <a16:rowId xmlns:a16="http://schemas.microsoft.com/office/drawing/2014/main" val="10005"/>
                  </a:ext>
                </a:extLst>
              </a:tr>
              <a:tr h="370840">
                <a:tc>
                  <a:txBody>
                    <a:bodyPr/>
                    <a:lstStyle/>
                    <a:p>
                      <a:r>
                        <a:rPr lang="en-US" sz="1100" b="1" dirty="0"/>
                        <a:t>Gear Cutting</a:t>
                      </a:r>
                    </a:p>
                    <a:p>
                      <a:r>
                        <a:rPr lang="en-US" sz="1100" dirty="0"/>
                        <a:t>  Shaping</a:t>
                      </a:r>
                    </a:p>
                  </a:txBody>
                  <a:tcPr/>
                </a:tc>
                <a:tc>
                  <a:txBody>
                    <a:bodyPr/>
                    <a:lstStyle/>
                    <a:p>
                      <a:pPr algn="ctr"/>
                      <a:r>
                        <a:rPr lang="en-US" sz="1200" dirty="0"/>
                        <a:t>36”</a:t>
                      </a:r>
                    </a:p>
                  </a:txBody>
                  <a:tcPr/>
                </a:tc>
                <a:tc>
                  <a:txBody>
                    <a:bodyPr/>
                    <a:lstStyle/>
                    <a:p>
                      <a:pPr algn="ctr"/>
                      <a:r>
                        <a:rPr lang="en-US" sz="1200" dirty="0"/>
                        <a:t>10”</a:t>
                      </a:r>
                    </a:p>
                  </a:txBody>
                  <a:tcPr/>
                </a:tc>
                <a:tc>
                  <a:txBody>
                    <a:bodyPr/>
                    <a:lstStyle/>
                    <a:p>
                      <a:pPr algn="ctr"/>
                      <a:r>
                        <a:rPr lang="en-US" sz="1200" dirty="0"/>
                        <a:t>12</a:t>
                      </a:r>
                    </a:p>
                  </a:txBody>
                  <a:tcPr/>
                </a:tc>
                <a:extLst>
                  <a:ext uri="{0D108BD9-81ED-4DB2-BD59-A6C34878D82A}">
                    <a16:rowId xmlns:a16="http://schemas.microsoft.com/office/drawing/2014/main" val="10006"/>
                  </a:ext>
                </a:extLst>
              </a:tr>
              <a:tr h="370840">
                <a:tc>
                  <a:txBody>
                    <a:bodyPr/>
                    <a:lstStyle/>
                    <a:p>
                      <a:r>
                        <a:rPr lang="en-US" sz="1100" b="1" dirty="0"/>
                        <a:t>Gear Cutting</a:t>
                      </a:r>
                    </a:p>
                    <a:p>
                      <a:r>
                        <a:rPr lang="en-US" sz="1100" dirty="0"/>
                        <a:t>  Broaching</a:t>
                      </a:r>
                    </a:p>
                  </a:txBody>
                  <a:tcPr/>
                </a:tc>
                <a:tc>
                  <a:txBody>
                    <a:bodyPr/>
                    <a:lstStyle/>
                    <a:p>
                      <a:pPr algn="ctr"/>
                      <a:r>
                        <a:rPr lang="en-US" sz="1200" dirty="0"/>
                        <a:t>24”</a:t>
                      </a:r>
                    </a:p>
                  </a:txBody>
                  <a:tcPr/>
                </a:tc>
                <a:tc>
                  <a:txBody>
                    <a:bodyPr/>
                    <a:lstStyle/>
                    <a:p>
                      <a:pPr algn="ctr"/>
                      <a:r>
                        <a:rPr lang="en-US" sz="1200" dirty="0"/>
                        <a:t>72”</a:t>
                      </a:r>
                    </a:p>
                  </a:txBody>
                  <a:tcPr/>
                </a:tc>
                <a:tc>
                  <a:txBody>
                    <a:bodyPr/>
                    <a:lstStyle/>
                    <a:p>
                      <a:pPr algn="ctr"/>
                      <a:r>
                        <a:rPr lang="en-US" sz="1200" dirty="0"/>
                        <a:t>8</a:t>
                      </a:r>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F38DF745-7D3F-47F4-83A3-874385CFAA69}" type="slidenum">
              <a:rPr lang="en-US" smtClean="0"/>
              <a:pPr/>
              <a:t>23</a:t>
            </a:fld>
            <a:endParaRPr lang="en-US"/>
          </a:p>
        </p:txBody>
      </p:sp>
    </p:spTree>
    <p:extLst>
      <p:ext uri="{BB962C8B-B14F-4D97-AF65-F5344CB8AC3E}">
        <p14:creationId xmlns:p14="http://schemas.microsoft.com/office/powerpoint/2010/main" val="94300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50000"/>
                  </a:schemeClr>
                </a:solidFill>
              </a:rPr>
              <a:t>Quality Control</a:t>
            </a:r>
          </a:p>
        </p:txBody>
      </p:sp>
      <p:sp>
        <p:nvSpPr>
          <p:cNvPr id="4" name="Slide Number Placeholder 3"/>
          <p:cNvSpPr>
            <a:spLocks noGrp="1"/>
          </p:cNvSpPr>
          <p:nvPr>
            <p:ph type="sldNum" sz="quarter" idx="12"/>
          </p:nvPr>
        </p:nvSpPr>
        <p:spPr/>
        <p:txBody>
          <a:bodyPr/>
          <a:lstStyle/>
          <a:p>
            <a:fld id="{F38DF745-7D3F-47F4-83A3-874385CFAA69}" type="slidenum">
              <a:rPr lang="en-US" smtClean="0"/>
              <a:pPr/>
              <a:t>24</a:t>
            </a:fld>
            <a:endParaRPr lang="en-US"/>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981428" y="1743075"/>
            <a:ext cx="2900157"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11902"/>
      </p:ext>
    </p:extLst>
  </p:cSld>
  <p:clrMapOvr>
    <a:masterClrMapping/>
  </p:clrMapOvr>
  <p:transition spd="slow" advClick="0" advTm="2000">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lnSpcReduction="10000"/>
          </a:bodyPr>
          <a:lstStyle/>
          <a:p>
            <a:pPr algn="ctr"/>
            <a:r>
              <a:rPr lang="en-US" sz="1500" dirty="0"/>
              <a:t>Surface Hardness Tester, Gauges, Optical Comparator</a:t>
            </a:r>
          </a:p>
        </p:txBody>
      </p:sp>
      <p:pic>
        <p:nvPicPr>
          <p:cNvPr id="3174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1339733" y="2230438"/>
            <a:ext cx="2822808" cy="2127250"/>
          </a:xfrm>
          <a:prstGeom prst="rect">
            <a:avLst/>
          </a:prstGeom>
          <a:ln w="9525">
            <a:solidFill>
              <a:schemeClr val="tx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 name="Text Placeholder 4"/>
          <p:cNvSpPr>
            <a:spLocks noGrp="1"/>
          </p:cNvSpPr>
          <p:nvPr>
            <p:ph type="body" sz="quarter" idx="3"/>
          </p:nvPr>
        </p:nvSpPr>
        <p:spPr/>
        <p:txBody>
          <a:bodyPr>
            <a:normAutofit fontScale="62500" lnSpcReduction="20000"/>
          </a:bodyPr>
          <a:lstStyle/>
          <a:p>
            <a:pPr algn="ctr"/>
            <a:r>
              <a:rPr lang="en-US" dirty="0"/>
              <a:t>Zeiss Coordinate Measuring Machine</a:t>
            </a:r>
          </a:p>
        </p:txBody>
      </p:sp>
      <p:sp>
        <p:nvSpPr>
          <p:cNvPr id="7" name="Slide Number Placeholder 6"/>
          <p:cNvSpPr>
            <a:spLocks noGrp="1"/>
          </p:cNvSpPr>
          <p:nvPr>
            <p:ph type="sldNum" sz="quarter" idx="12"/>
          </p:nvPr>
        </p:nvSpPr>
        <p:spPr/>
        <p:txBody>
          <a:bodyPr/>
          <a:lstStyle/>
          <a:p>
            <a:fld id="{F38DF745-7D3F-47F4-83A3-874385CFAA69}" type="slidenum">
              <a:rPr lang="en-US" smtClean="0"/>
              <a:pPr/>
              <a:t>25</a:t>
            </a:fld>
            <a:endParaRPr lang="en-US"/>
          </a:p>
        </p:txBody>
      </p:sp>
      <p:pic>
        <p:nvPicPr>
          <p:cNvPr id="31747" name="Picture 3"/>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5399917" y="2230438"/>
            <a:ext cx="1909690" cy="2127250"/>
          </a:xfrm>
          <a:prstGeom prst="rect">
            <a:avLst/>
          </a:prstGeom>
          <a:ln w="9525">
            <a:solidFill>
              <a:schemeClr val="tx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038600" y="4396085"/>
            <a:ext cx="4572000" cy="498598"/>
          </a:xfrm>
          <a:prstGeom prst="rect">
            <a:avLst/>
          </a:prstGeom>
        </p:spPr>
        <p:txBody>
          <a:bodyPr>
            <a:spAutoFit/>
          </a:bodyPr>
          <a:lstStyle/>
          <a:p>
            <a:pPr lvl="0" algn="ctr">
              <a:spcBef>
                <a:spcPct val="20000"/>
              </a:spcBef>
              <a:buClr>
                <a:srgbClr val="94C600"/>
              </a:buClr>
              <a:buSzPct val="76000"/>
            </a:pPr>
            <a:r>
              <a:rPr lang="en-US" sz="1200" dirty="0">
                <a:solidFill>
                  <a:srgbClr val="94C600"/>
                </a:solidFill>
              </a:rPr>
              <a:t>(with the ability to check gear data </a:t>
            </a:r>
          </a:p>
          <a:p>
            <a:pPr lvl="0" algn="ctr">
              <a:spcBef>
                <a:spcPct val="20000"/>
              </a:spcBef>
              <a:buClr>
                <a:srgbClr val="94C600"/>
              </a:buClr>
              <a:buSzPct val="76000"/>
            </a:pPr>
            <a:r>
              <a:rPr lang="en-US" sz="1200" dirty="0">
                <a:solidFill>
                  <a:srgbClr val="94C600"/>
                </a:solidFill>
              </a:rPr>
              <a:t>and multi point scanning ability)</a:t>
            </a:r>
          </a:p>
        </p:txBody>
      </p:sp>
      <p:sp>
        <p:nvSpPr>
          <p:cNvPr id="10"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1" name="Title 1"/>
          <p:cNvSpPr txBox="1">
            <a:spLocks/>
          </p:cNvSpPr>
          <p:nvPr/>
        </p:nvSpPr>
        <p:spPr>
          <a:xfrm>
            <a:off x="2895600" y="1111250"/>
            <a:ext cx="1981200" cy="32385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Quality Control</a:t>
            </a:r>
            <a:endParaRPr lang="en-US" sz="1050" dirty="0">
              <a:solidFill>
                <a:schemeClr val="tx2">
                  <a:lumMod val="60000"/>
                  <a:lumOff val="40000"/>
                </a:schemeClr>
              </a:solidFill>
            </a:endParaRPr>
          </a:p>
        </p:txBody>
      </p:sp>
    </p:spTree>
    <p:extLst>
      <p:ext uri="{BB962C8B-B14F-4D97-AF65-F5344CB8AC3E}">
        <p14:creationId xmlns:p14="http://schemas.microsoft.com/office/powerpoint/2010/main" val="2699724534"/>
      </p:ext>
    </p:extLst>
  </p:cSld>
  <p:clrMapOvr>
    <a:masterClrMapping/>
  </p:clrMapOvr>
  <p:transition spd="slow" advClick="0" advTm="5000">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1">
                    <a:lumMod val="50000"/>
                  </a:schemeClr>
                </a:solidFill>
              </a:rPr>
              <a:t>Contact Information</a:t>
            </a:r>
          </a:p>
        </p:txBody>
      </p:sp>
      <p:sp>
        <p:nvSpPr>
          <p:cNvPr id="3" name="Slide Number Placeholder 2"/>
          <p:cNvSpPr>
            <a:spLocks noGrp="1"/>
          </p:cNvSpPr>
          <p:nvPr>
            <p:ph type="sldNum" sz="quarter" idx="12"/>
          </p:nvPr>
        </p:nvSpPr>
        <p:spPr/>
        <p:txBody>
          <a:bodyPr/>
          <a:lstStyle/>
          <a:p>
            <a:fld id="{F38DF745-7D3F-47F4-83A3-874385CFAA69}" type="slidenum">
              <a:rPr lang="en-US" smtClean="0"/>
              <a:pPr/>
              <a:t>26</a:t>
            </a:fld>
            <a:endParaRPr lang="en-US"/>
          </a:p>
        </p:txBody>
      </p:sp>
      <p:sp>
        <p:nvSpPr>
          <p:cNvPr id="4" name="TextBox 3"/>
          <p:cNvSpPr txBox="1"/>
          <p:nvPr/>
        </p:nvSpPr>
        <p:spPr>
          <a:xfrm>
            <a:off x="1066800" y="1657350"/>
            <a:ext cx="7315200" cy="3108543"/>
          </a:xfrm>
          <a:prstGeom prst="rect">
            <a:avLst/>
          </a:prstGeom>
          <a:noFill/>
        </p:spPr>
        <p:txBody>
          <a:bodyPr wrap="square" rtlCol="0">
            <a:spAutoFit/>
          </a:bodyPr>
          <a:lstStyle/>
          <a:p>
            <a:r>
              <a:rPr lang="en-US" sz="1400" dirty="0"/>
              <a:t>Phone Number:  717-328-9808</a:t>
            </a:r>
          </a:p>
          <a:p>
            <a:endParaRPr lang="en-US" sz="1400" dirty="0"/>
          </a:p>
          <a:p>
            <a:r>
              <a:rPr lang="en-US" sz="1400" dirty="0"/>
              <a:t>Fax Number:  717-328-5010</a:t>
            </a:r>
          </a:p>
          <a:p>
            <a:endParaRPr lang="en-US" sz="1400" dirty="0"/>
          </a:p>
          <a:p>
            <a:r>
              <a:rPr lang="en-US" sz="1400" dirty="0"/>
              <a:t>Mailing/ Shipping Address:</a:t>
            </a:r>
          </a:p>
          <a:p>
            <a:r>
              <a:rPr lang="en-US" sz="1400" dirty="0"/>
              <a:t>	Loudon Industries, Inc.</a:t>
            </a:r>
          </a:p>
          <a:p>
            <a:r>
              <a:rPr lang="en-US" sz="1400" dirty="0"/>
              <a:t>	140 Landis Drive</a:t>
            </a:r>
          </a:p>
          <a:p>
            <a:r>
              <a:rPr lang="en-US" sz="1400" dirty="0"/>
              <a:t>	Mercersburg, PA 17236</a:t>
            </a:r>
          </a:p>
          <a:p>
            <a:endParaRPr lang="en-US" sz="1400" dirty="0"/>
          </a:p>
          <a:p>
            <a:r>
              <a:rPr lang="en-US" sz="1400" dirty="0"/>
              <a:t>Business Hours:  Monday – Friday 8:00 AM – 4:30 PM</a:t>
            </a:r>
          </a:p>
          <a:p>
            <a:endParaRPr lang="en-US" sz="1400" dirty="0"/>
          </a:p>
          <a:p>
            <a:r>
              <a:rPr lang="en-US" sz="1400" dirty="0"/>
              <a:t>Website:  </a:t>
            </a:r>
            <a:r>
              <a:rPr lang="en-US" sz="1400" dirty="0">
                <a:hlinkClick r:id="rId2"/>
              </a:rPr>
              <a:t>www.loudonindustries.com</a:t>
            </a:r>
            <a:endParaRPr lang="en-US" sz="1400" dirty="0"/>
          </a:p>
          <a:p>
            <a:endParaRPr lang="en-US" sz="1400" dirty="0"/>
          </a:p>
          <a:p>
            <a:r>
              <a:rPr lang="en-US" sz="1400" dirty="0"/>
              <a:t>Email:  sales@liiusa.com</a:t>
            </a:r>
          </a:p>
        </p:txBody>
      </p:sp>
      <p:pic>
        <p:nvPicPr>
          <p:cNvPr id="6" name="Picture 5" descr="Logo&#10;&#10;Description automatically generated">
            <a:extLst>
              <a:ext uri="{FF2B5EF4-FFF2-40B4-BE49-F238E27FC236}">
                <a16:creationId xmlns:a16="http://schemas.microsoft.com/office/drawing/2014/main" id="{937A18A8-3595-EC3A-2DC2-C8A03C073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529941"/>
            <a:ext cx="2331725" cy="1255779"/>
          </a:xfrm>
          <a:prstGeom prst="rect">
            <a:avLst/>
          </a:prstGeom>
        </p:spPr>
      </p:pic>
    </p:spTree>
    <p:extLst>
      <p:ext uri="{BB962C8B-B14F-4D97-AF65-F5344CB8AC3E}">
        <p14:creationId xmlns:p14="http://schemas.microsoft.com/office/powerpoint/2010/main" val="98545730"/>
      </p:ext>
    </p:extLst>
  </p:cSld>
  <p:clrMapOvr>
    <a:masterClrMapping/>
  </p:clrMapOvr>
  <p:transition spd="slow" advClick="0"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solidFill>
                  <a:schemeClr val="tx2">
                    <a:lumMod val="60000"/>
                    <a:lumOff val="40000"/>
                  </a:schemeClr>
                </a:solidFill>
              </a:rPr>
              <a:t>ISO 9001 Certified</a:t>
            </a:r>
          </a:p>
        </p:txBody>
      </p:sp>
      <p:sp>
        <p:nvSpPr>
          <p:cNvPr id="9" name="Subtitle 8">
            <a:extLst>
              <a:ext uri="{FF2B5EF4-FFF2-40B4-BE49-F238E27FC236}">
                <a16:creationId xmlns:a16="http://schemas.microsoft.com/office/drawing/2014/main" id="{65C685D6-A6B4-C423-032B-89F6646C4AB1}"/>
              </a:ext>
            </a:extLst>
          </p:cNvPr>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3</a:t>
            </a:fld>
            <a:endParaRPr lang="en-US"/>
          </a:p>
        </p:txBody>
      </p:sp>
      <p:pic>
        <p:nvPicPr>
          <p:cNvPr id="7" name="Picture 6" descr="Graphical user interface, application&#10;&#10;Description automatically generated">
            <a:extLst>
              <a:ext uri="{FF2B5EF4-FFF2-40B4-BE49-F238E27FC236}">
                <a16:creationId xmlns:a16="http://schemas.microsoft.com/office/drawing/2014/main" id="{45F0BC68-C891-1D9C-9E9B-A2731DD40B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77" t="17814" r="11528" b="6615"/>
          <a:stretch/>
        </p:blipFill>
        <p:spPr>
          <a:xfrm>
            <a:off x="228599" y="1276350"/>
            <a:ext cx="4114801" cy="3048000"/>
          </a:xfrm>
          <a:prstGeom prst="rect">
            <a:avLst/>
          </a:prstGeom>
        </p:spPr>
      </p:pic>
    </p:spTree>
    <p:extLst>
      <p:ext uri="{BB962C8B-B14F-4D97-AF65-F5344CB8AC3E}">
        <p14:creationId xmlns:p14="http://schemas.microsoft.com/office/powerpoint/2010/main" val="2210574458"/>
      </p:ext>
    </p:extLst>
  </p:cSld>
  <p:clrMapOvr>
    <a:masterClrMapping/>
  </p:clrMapOvr>
  <p:transition spd="slow" advClick="0" advTm="5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43490" y="514350"/>
            <a:ext cx="7024744" cy="1371600"/>
          </a:xfrm>
        </p:spPr>
        <p:txBody>
          <a:bodyPr>
            <a:normAutofit/>
          </a:bodyPr>
          <a:lstStyle/>
          <a:p>
            <a:r>
              <a:rPr lang="en-US" sz="1000" dirty="0">
                <a:solidFill>
                  <a:schemeClr val="accent1">
                    <a:lumMod val="50000"/>
                  </a:schemeClr>
                </a:solidFill>
              </a:rPr>
              <a:t>Our 45,000 square foot facility is located in south central Pennsylvania.  The facility is easily accessible by our customers, suppliers, and employees.  We are located just off Route 16, between Interstate 81 and the Pennsylvania Turnpike, in the borough of Mercersburg.</a:t>
            </a:r>
            <a:br>
              <a:rPr lang="en-US" sz="1000" dirty="0">
                <a:solidFill>
                  <a:schemeClr val="accent1">
                    <a:lumMod val="50000"/>
                  </a:schemeClr>
                </a:solidFill>
              </a:rPr>
            </a:br>
            <a:br>
              <a:rPr lang="en-US" sz="1000" dirty="0">
                <a:solidFill>
                  <a:schemeClr val="accent1">
                    <a:lumMod val="50000"/>
                  </a:schemeClr>
                </a:solidFill>
              </a:rPr>
            </a:br>
            <a:r>
              <a:rPr lang="en-US" sz="1000" dirty="0">
                <a:solidFill>
                  <a:schemeClr val="accent1">
                    <a:lumMod val="50000"/>
                  </a:schemeClr>
                </a:solidFill>
              </a:rPr>
              <a:t>Our entire facility is temperature controlled.  Our shipping and receiving area accommodates both dock and tailgate loading and unloading.</a:t>
            </a:r>
            <a:br>
              <a:rPr lang="en-US" sz="1000" dirty="0">
                <a:solidFill>
                  <a:schemeClr val="accent1">
                    <a:lumMod val="50000"/>
                  </a:schemeClr>
                </a:solidFill>
              </a:rPr>
            </a:br>
            <a:br>
              <a:rPr lang="en-US" sz="1000" dirty="0">
                <a:solidFill>
                  <a:schemeClr val="accent1">
                    <a:lumMod val="50000"/>
                  </a:schemeClr>
                </a:solidFill>
              </a:rPr>
            </a:br>
            <a:r>
              <a:rPr lang="en-US" sz="1000" dirty="0">
                <a:solidFill>
                  <a:schemeClr val="accent1">
                    <a:lumMod val="50000"/>
                  </a:schemeClr>
                </a:solidFill>
              </a:rPr>
              <a:t>We welcome all our customers to visit our facility.</a:t>
            </a:r>
            <a:endParaRPr lang="en-US" sz="1100" dirty="0">
              <a:solidFill>
                <a:schemeClr val="accent1">
                  <a:lumMod val="50000"/>
                </a:schemeClr>
              </a:solidFil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pPr/>
              <a:t>4</a:t>
            </a:fld>
            <a:endParaRPr lang="en-US" dirty="0"/>
          </a:p>
        </p:txBody>
      </p:sp>
      <p:pic>
        <p:nvPicPr>
          <p:cNvPr id="7" name="Picture 6" descr="C:\Users\corey.hill\AppData\Local\Microsoft\Windows\INetCache\Content.Word\IMG_0708.jpg"/>
          <p:cNvPicPr/>
          <p:nvPr/>
        </p:nvPicPr>
        <p:blipFill rotWithShape="1">
          <a:blip r:embed="rId2" cstate="print">
            <a:extLst>
              <a:ext uri="{28A0092B-C50C-407E-A947-70E740481C1C}">
                <a14:useLocalDpi xmlns:a14="http://schemas.microsoft.com/office/drawing/2010/main" val="0"/>
              </a:ext>
            </a:extLst>
          </a:blip>
          <a:srcRect t="18303" b="44643"/>
          <a:stretch/>
        </p:blipFill>
        <p:spPr bwMode="auto">
          <a:xfrm>
            <a:off x="1295400" y="2038350"/>
            <a:ext cx="6400800" cy="1431865"/>
          </a:xfrm>
          <a:prstGeom prst="rect">
            <a:avLst/>
          </a:prstGeom>
          <a:noFill/>
          <a:ln w="19050">
            <a:solidFill>
              <a:schemeClr val="bg1">
                <a:lumMod val="85000"/>
              </a:schemeClr>
            </a:solid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636"/>
          <a:stretch/>
        </p:blipFill>
        <p:spPr bwMode="auto">
          <a:xfrm>
            <a:off x="1295399" y="3470215"/>
            <a:ext cx="2133599" cy="1120835"/>
          </a:xfrm>
          <a:prstGeom prst="rect">
            <a:avLst/>
          </a:prstGeom>
          <a:noFill/>
          <a:ln w="1905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636"/>
          <a:stretch/>
        </p:blipFill>
        <p:spPr bwMode="auto">
          <a:xfrm>
            <a:off x="3425093" y="3470215"/>
            <a:ext cx="2162906" cy="1120835"/>
          </a:xfrm>
          <a:prstGeom prst="rect">
            <a:avLst/>
          </a:prstGeom>
          <a:noFill/>
          <a:ln w="1905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636"/>
          <a:stretch/>
        </p:blipFill>
        <p:spPr bwMode="auto">
          <a:xfrm>
            <a:off x="5587999" y="3470215"/>
            <a:ext cx="2108201" cy="1120835"/>
          </a:xfrm>
          <a:prstGeom prst="rect">
            <a:avLst/>
          </a:prstGeom>
          <a:noFill/>
          <a:ln w="1905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52480"/>
      </p:ext>
    </p:extLst>
  </p:cSld>
  <p:clrMapOvr>
    <a:masterClrMapping/>
  </p:clrMapOvr>
  <p:transition spd="slow" advClick="0" advTm="15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50000"/>
                  </a:schemeClr>
                </a:solidFill>
              </a:rPr>
              <a:t>Equipment Overview</a:t>
            </a:r>
          </a:p>
        </p:txBody>
      </p:sp>
      <p:sp>
        <p:nvSpPr>
          <p:cNvPr id="4" name="Slide Number Placeholder 3"/>
          <p:cNvSpPr>
            <a:spLocks noGrp="1"/>
          </p:cNvSpPr>
          <p:nvPr>
            <p:ph type="sldNum" sz="quarter" idx="12"/>
          </p:nvPr>
        </p:nvSpPr>
        <p:spPr/>
        <p:txBody>
          <a:bodyPr/>
          <a:lstStyle/>
          <a:p>
            <a:fld id="{F38DF745-7D3F-47F4-83A3-874385CFAA69}" type="slidenum">
              <a:rPr lang="en-US" smtClean="0"/>
              <a:pPr/>
              <a:t>5</a:t>
            </a:fld>
            <a:endParaRPr lang="en-US"/>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981428" y="1743075"/>
            <a:ext cx="2900157"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276956"/>
      </p:ext>
    </p:extLst>
  </p:cSld>
  <p:clrMapOvr>
    <a:masterClrMapping/>
  </p:clrMapOvr>
  <p:transition spd="slow" advClick="0" advTm="2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3" name="Text Placeholder 2"/>
          <p:cNvSpPr>
            <a:spLocks noGrp="1"/>
          </p:cNvSpPr>
          <p:nvPr>
            <p:ph type="body" idx="1"/>
          </p:nvPr>
        </p:nvSpPr>
        <p:spPr>
          <a:xfrm>
            <a:off x="1412111" y="1657350"/>
            <a:ext cx="3057148" cy="479822"/>
          </a:xfrm>
        </p:spPr>
        <p:txBody>
          <a:bodyPr>
            <a:normAutofit/>
          </a:bodyPr>
          <a:lstStyle/>
          <a:p>
            <a:r>
              <a:rPr lang="en-US" sz="1500" dirty="0"/>
              <a:t>Mitsubishi GD20 CNC Hob</a:t>
            </a:r>
          </a:p>
        </p:txBody>
      </p:sp>
      <p:sp>
        <p:nvSpPr>
          <p:cNvPr id="5" name="Text Placeholder 4"/>
          <p:cNvSpPr>
            <a:spLocks noGrp="1"/>
          </p:cNvSpPr>
          <p:nvPr>
            <p:ph type="body" sz="quarter" idx="3"/>
          </p:nvPr>
        </p:nvSpPr>
        <p:spPr>
          <a:xfrm>
            <a:off x="5011838" y="1657350"/>
            <a:ext cx="3055717" cy="479822"/>
          </a:xfrm>
        </p:spPr>
        <p:txBody>
          <a:bodyPr>
            <a:normAutofit/>
          </a:bodyPr>
          <a:lstStyle/>
          <a:p>
            <a:pPr algn="ctr"/>
            <a:r>
              <a:rPr lang="en-US" sz="1500" dirty="0"/>
              <a:t>Mitsubishi ST40 CNC Shaper</a:t>
            </a:r>
          </a:p>
        </p:txBody>
      </p:sp>
      <p:sp>
        <p:nvSpPr>
          <p:cNvPr id="7" name="Slide Number Placeholder 6"/>
          <p:cNvSpPr>
            <a:spLocks noGrp="1"/>
          </p:cNvSpPr>
          <p:nvPr>
            <p:ph type="sldNum" sz="quarter" idx="12"/>
          </p:nvPr>
        </p:nvSpPr>
        <p:spPr/>
        <p:txBody>
          <a:bodyPr/>
          <a:lstStyle/>
          <a:p>
            <a:fld id="{F38DF745-7D3F-47F4-83A3-874385CFAA69}" type="slidenum">
              <a:rPr lang="en-US" smtClean="0"/>
              <a:pPr/>
              <a:t>6</a:t>
            </a:fld>
            <a:endParaRPr lang="en-US"/>
          </a:p>
        </p:txBody>
      </p:sp>
      <p:pic>
        <p:nvPicPr>
          <p:cNvPr id="2048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1813755" y="2230438"/>
            <a:ext cx="1874765" cy="2127250"/>
          </a:xfrm>
          <a:prstGeom prst="rect">
            <a:avLst/>
          </a:prstGeom>
          <a:ln w="1905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483" name="Picture 3"/>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5047686" y="2230438"/>
            <a:ext cx="2953314" cy="2127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3429000" y="1111250"/>
            <a:ext cx="1447800" cy="323850"/>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Gear Cutting</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454675214"/>
      </p:ext>
    </p:extLst>
  </p:cSld>
  <p:clrMapOvr>
    <a:masterClrMapping/>
  </p:clrMapOvr>
  <p:transition spd="slow" advClick="0" advTm="7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38DF745-7D3F-47F4-83A3-874385CFAA69}" type="slidenum">
              <a:rPr lang="en-US" smtClean="0"/>
              <a:pPr/>
              <a:t>7</a:t>
            </a:fld>
            <a:endParaRPr lang="en-US"/>
          </a:p>
        </p:txBody>
      </p:sp>
      <p:sp>
        <p:nvSpPr>
          <p:cNvPr id="15"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6" name="Title 1"/>
          <p:cNvSpPr txBox="1">
            <a:spLocks/>
          </p:cNvSpPr>
          <p:nvPr/>
        </p:nvSpPr>
        <p:spPr>
          <a:xfrm>
            <a:off x="3429000" y="1111250"/>
            <a:ext cx="1447800" cy="323850"/>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Gear Cutting</a:t>
            </a:r>
            <a:endParaRPr lang="en-US" sz="1100" dirty="0">
              <a:solidFill>
                <a:schemeClr val="tx2">
                  <a:lumMod val="60000"/>
                  <a:lumOff val="40000"/>
                </a:schemeClr>
              </a:solidFill>
            </a:endParaRPr>
          </a:p>
        </p:txBody>
      </p:sp>
      <p:sp>
        <p:nvSpPr>
          <p:cNvPr id="17" name="Text Placeholder 3"/>
          <p:cNvSpPr txBox="1">
            <a:spLocks/>
          </p:cNvSpPr>
          <p:nvPr/>
        </p:nvSpPr>
        <p:spPr>
          <a:xfrm>
            <a:off x="5011838" y="1737007"/>
            <a:ext cx="3055717" cy="47982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algn="ctr"/>
            <a:r>
              <a:rPr lang="en-US" sz="1500"/>
              <a:t>Fellows #36 Gear Shapers &amp;</a:t>
            </a:r>
          </a:p>
          <a:p>
            <a:pPr algn="ctr"/>
            <a:r>
              <a:rPr lang="en-US" sz="1500"/>
              <a:t>G &amp; E Gear Hob</a:t>
            </a:r>
            <a:endParaRPr lang="en-US" sz="1500" dirty="0"/>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037" y="2149143"/>
            <a:ext cx="3060963" cy="24038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2"/>
          <p:cNvSpPr>
            <a:spLocks noGrp="1"/>
          </p:cNvSpPr>
          <p:nvPr>
            <p:ph type="body" idx="1"/>
          </p:nvPr>
        </p:nvSpPr>
        <p:spPr>
          <a:xfrm>
            <a:off x="1295400" y="1657350"/>
            <a:ext cx="2855089" cy="479822"/>
          </a:xfrm>
        </p:spPr>
        <p:txBody>
          <a:bodyPr>
            <a:normAutofit/>
          </a:bodyPr>
          <a:lstStyle/>
          <a:p>
            <a:pPr algn="ctr"/>
            <a:r>
              <a:rPr lang="en-US" sz="1500" dirty="0"/>
              <a:t>G &amp; E Gear Hobbes</a:t>
            </a:r>
          </a:p>
        </p:txBody>
      </p:sp>
      <p:pic>
        <p:nvPicPr>
          <p:cNvPr id="20"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1219201" y="2230438"/>
            <a:ext cx="1373426" cy="20939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201" y="2232025"/>
            <a:ext cx="1309819" cy="2092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703064"/>
      </p:ext>
    </p:extLst>
  </p:cSld>
  <p:clrMapOvr>
    <a:masterClrMapping/>
  </p:clrMapOvr>
  <p:transition spd="slow" advClick="0" advTm="7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38DF745-7D3F-47F4-83A3-874385CFAA69}" type="slidenum">
              <a:rPr lang="en-US" smtClean="0"/>
              <a:pPr/>
              <a:t>8</a:t>
            </a:fld>
            <a:endParaRPr lang="en-US"/>
          </a:p>
        </p:txBody>
      </p:sp>
      <p:sp>
        <p:nvSpPr>
          <p:cNvPr id="15"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6" name="Title 1"/>
          <p:cNvSpPr txBox="1">
            <a:spLocks/>
          </p:cNvSpPr>
          <p:nvPr/>
        </p:nvSpPr>
        <p:spPr>
          <a:xfrm>
            <a:off x="3429000" y="1111250"/>
            <a:ext cx="1447800" cy="323850"/>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Gear Cutting</a:t>
            </a:r>
            <a:endParaRPr lang="en-US" sz="1100" dirty="0">
              <a:solidFill>
                <a:schemeClr val="tx2">
                  <a:lumMod val="60000"/>
                  <a:lumOff val="40000"/>
                </a:schemeClr>
              </a:solidFill>
            </a:endParaRPr>
          </a:p>
        </p:txBody>
      </p:sp>
      <p:sp>
        <p:nvSpPr>
          <p:cNvPr id="12" name="Text Placeholder 4"/>
          <p:cNvSpPr>
            <a:spLocks noGrp="1"/>
          </p:cNvSpPr>
          <p:nvPr>
            <p:ph type="body" sz="quarter" idx="3"/>
          </p:nvPr>
        </p:nvSpPr>
        <p:spPr>
          <a:xfrm>
            <a:off x="3268883" y="1733550"/>
            <a:ext cx="3055717" cy="479822"/>
          </a:xfrm>
        </p:spPr>
        <p:txBody>
          <a:bodyPr>
            <a:normAutofit fontScale="77500" lnSpcReduction="20000"/>
          </a:bodyPr>
          <a:lstStyle/>
          <a:p>
            <a:pPr algn="ctr"/>
            <a:r>
              <a:rPr lang="en-US" sz="1900" dirty="0"/>
              <a:t>Colonial Helical Spline Broach</a:t>
            </a:r>
          </a:p>
        </p:txBody>
      </p:sp>
      <p:pic>
        <p:nvPicPr>
          <p:cNvPr id="13" name="Picture 4"/>
          <p:cNvPicPr>
            <a:picLocks noGrp="1" noChangeAspect="1" noChangeArrowheads="1"/>
          </p:cNvPicPr>
          <p:nvPr>
            <p:ph sz="quarter" idx="4"/>
          </p:nvPr>
        </p:nvPicPr>
        <p:blipFill>
          <a:blip r:embed="rId2" cstate="email">
            <a:extLst>
              <a:ext uri="{28A0092B-C50C-407E-A947-70E740481C1C}">
                <a14:useLocalDpi xmlns:a14="http://schemas.microsoft.com/office/drawing/2010/main"/>
              </a:ext>
            </a:extLst>
          </a:blip>
          <a:srcRect/>
          <a:stretch>
            <a:fillRect/>
          </a:stretch>
        </p:blipFill>
        <p:spPr bwMode="auto">
          <a:xfrm>
            <a:off x="3521234" y="2273300"/>
            <a:ext cx="2603622" cy="2127250"/>
          </a:xfrm>
          <a:prstGeom prst="rect">
            <a:avLst/>
          </a:prstGeom>
          <a:ln w="9525">
            <a:no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9276942"/>
      </p:ext>
    </p:extLst>
  </p:cSld>
  <p:clrMapOvr>
    <a:masterClrMapping/>
  </p:clrMapOvr>
  <p:transition spd="slow" advClick="0" advTm="7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4400550"/>
            <a:ext cx="2743200" cy="381000"/>
          </a:xfrm>
        </p:spPr>
        <p:txBody>
          <a:bodyPr>
            <a:normAutofit/>
          </a:bodyPr>
          <a:lstStyle/>
          <a:p>
            <a:pPr algn="ctr"/>
            <a:r>
              <a:rPr lang="en-US" sz="1400" b="0" dirty="0"/>
              <a:t>(with 2 Rotary tables)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9</a:t>
            </a:fld>
            <a:endParaRPr lang="en-US"/>
          </a:p>
        </p:txBody>
      </p:sp>
      <p:pic>
        <p:nvPicPr>
          <p:cNvPr id="2150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1321781" y="2154238"/>
            <a:ext cx="2858712" cy="2127250"/>
          </a:xfrm>
          <a:prstGeom prst="rect">
            <a:avLst/>
          </a:prstGeom>
          <a:ln w="12700">
            <a:no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9" name="Text Placeholder 2"/>
          <p:cNvSpPr txBox="1">
            <a:spLocks/>
          </p:cNvSpPr>
          <p:nvPr/>
        </p:nvSpPr>
        <p:spPr>
          <a:xfrm>
            <a:off x="1219200" y="1428750"/>
            <a:ext cx="3048000" cy="635679"/>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algn="ctr"/>
            <a:r>
              <a:rPr lang="en-US" sz="1500" dirty="0"/>
              <a:t>Okuma MX-60 Horizontal Machining Center</a:t>
            </a:r>
          </a:p>
        </p:txBody>
      </p:sp>
      <p:sp>
        <p:nvSpPr>
          <p:cNvPr id="11" name="Title 1"/>
          <p:cNvSpPr>
            <a:spLocks noGrp="1"/>
          </p:cNvSpPr>
          <p:nvPr>
            <p:ph type="title"/>
          </p:nvPr>
        </p:nvSpPr>
        <p:spPr>
          <a:xfrm>
            <a:off x="1066800" y="666750"/>
            <a:ext cx="3810000" cy="552450"/>
          </a:xfrm>
        </p:spPr>
        <p:txBody>
          <a:bodyPr>
            <a:normAutofit/>
          </a:bodyPr>
          <a:lstStyle/>
          <a:p>
            <a:r>
              <a:rPr lang="en-US" sz="2800" u="sng" dirty="0">
                <a:solidFill>
                  <a:schemeClr val="tx2">
                    <a:lumMod val="60000"/>
                    <a:lumOff val="40000"/>
                  </a:schemeClr>
                </a:solidFill>
              </a:rPr>
              <a:t>Equipment Overview</a:t>
            </a:r>
            <a:endParaRPr lang="en-US" sz="1800" u="sng" dirty="0">
              <a:solidFill>
                <a:schemeClr val="tx2">
                  <a:lumMod val="60000"/>
                  <a:lumOff val="40000"/>
                </a:schemeClr>
              </a:solidFill>
            </a:endParaRPr>
          </a:p>
        </p:txBody>
      </p:sp>
      <p:sp>
        <p:nvSpPr>
          <p:cNvPr id="12" name="Title 1"/>
          <p:cNvSpPr txBox="1">
            <a:spLocks/>
          </p:cNvSpPr>
          <p:nvPr/>
        </p:nvSpPr>
        <p:spPr>
          <a:xfrm>
            <a:off x="3429000" y="1111250"/>
            <a:ext cx="1447800" cy="32385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600" dirty="0">
                <a:solidFill>
                  <a:schemeClr val="tx2">
                    <a:lumMod val="60000"/>
                    <a:lumOff val="40000"/>
                  </a:schemeClr>
                </a:solidFill>
              </a:rPr>
              <a:t>Milling</a:t>
            </a:r>
            <a:endParaRPr lang="en-US" sz="1100" dirty="0">
              <a:solidFill>
                <a:schemeClr val="tx2">
                  <a:lumMod val="60000"/>
                  <a:lumOff val="40000"/>
                </a:schemeClr>
              </a:solidFill>
            </a:endParaRPr>
          </a:p>
        </p:txBody>
      </p:sp>
      <p:sp>
        <p:nvSpPr>
          <p:cNvPr id="15" name="Text Placeholder 2"/>
          <p:cNvSpPr>
            <a:spLocks noGrp="1"/>
          </p:cNvSpPr>
          <p:nvPr>
            <p:ph type="body" idx="1"/>
          </p:nvPr>
        </p:nvSpPr>
        <p:spPr>
          <a:xfrm>
            <a:off x="5181600" y="1657350"/>
            <a:ext cx="2855089" cy="479822"/>
          </a:xfrm>
        </p:spPr>
        <p:txBody>
          <a:bodyPr>
            <a:normAutofit fontScale="62500" lnSpcReduction="20000"/>
          </a:bodyPr>
          <a:lstStyle/>
          <a:p>
            <a:pPr algn="ctr"/>
            <a:r>
              <a:rPr lang="en-US" dirty="0"/>
              <a:t>Haas VF3YT Vertical Machining Center</a:t>
            </a:r>
          </a:p>
        </p:txBody>
      </p:sp>
      <p:pic>
        <p:nvPicPr>
          <p:cNvPr id="16"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p:blipFill>
        <p:spPr bwMode="auto">
          <a:xfrm>
            <a:off x="5103550" y="2230438"/>
            <a:ext cx="2834152" cy="2127250"/>
          </a:xfrm>
          <a:prstGeom prst="rect">
            <a:avLst/>
          </a:prstGeom>
          <a:ln w="12700">
            <a:solidFill>
              <a:schemeClr val="bg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5657582" y="4408087"/>
            <a:ext cx="1789271" cy="307777"/>
          </a:xfrm>
          <a:prstGeom prst="rect">
            <a:avLst/>
          </a:prstGeom>
        </p:spPr>
        <p:txBody>
          <a:bodyPr wrap="none">
            <a:spAutoFit/>
          </a:bodyPr>
          <a:lstStyle/>
          <a:p>
            <a:pPr lvl="0" algn="ctr">
              <a:spcBef>
                <a:spcPct val="20000"/>
              </a:spcBef>
              <a:buClr>
                <a:srgbClr val="94C600"/>
              </a:buClr>
              <a:buSzPct val="76000"/>
            </a:pPr>
            <a:r>
              <a:rPr lang="en-US" sz="1400" dirty="0">
                <a:solidFill>
                  <a:srgbClr val="94C600"/>
                </a:solidFill>
              </a:rPr>
              <a:t>(with Rotary table)</a:t>
            </a:r>
          </a:p>
        </p:txBody>
      </p:sp>
    </p:spTree>
    <p:extLst>
      <p:ext uri="{BB962C8B-B14F-4D97-AF65-F5344CB8AC3E}">
        <p14:creationId xmlns:p14="http://schemas.microsoft.com/office/powerpoint/2010/main" val="3456125463"/>
      </p:ext>
    </p:extLst>
  </p:cSld>
  <p:clrMapOvr>
    <a:masterClrMapping/>
  </p:clrMapOvr>
  <p:transition spd="slow" advClick="0" advTm="7000">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2820</TotalTime>
  <Words>921</Words>
  <Application>Microsoft Office PowerPoint</Application>
  <PresentationFormat>On-screen Show (16:9)</PresentationFormat>
  <Paragraphs>191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Century Gothic</vt:lpstr>
      <vt:lpstr>Wingdings 2</vt:lpstr>
      <vt:lpstr>Austin</vt:lpstr>
      <vt:lpstr>PowerPoint Presentation</vt:lpstr>
      <vt:lpstr>PowerPoint Presentation</vt:lpstr>
      <vt:lpstr>ISO 9001 Certified</vt:lpstr>
      <vt:lpstr>Our 45,000 square foot facility is located in south central Pennsylvania.  The facility is easily accessible by our customers, suppliers, and employees.  We are located just off Route 16, between Interstate 81 and the Pennsylvania Turnpike, in the borough of Mercersburg.  Our entire facility is temperature controlled.  Our shipping and receiving area accommodates both dock and tailgate loading and unloading.  We welcome all our customers to visit our facility.</vt:lpstr>
      <vt:lpstr>Equipment Overview</vt:lpstr>
      <vt:lpstr>Equipment Overview</vt:lpstr>
      <vt:lpstr>Equipment Overview</vt:lpstr>
      <vt:lpstr>Equipment Overview</vt:lpstr>
      <vt:lpstr>Equipment Overview</vt:lpstr>
      <vt:lpstr>Equipment Overview</vt:lpstr>
      <vt:lpstr>Equipment Overview</vt:lpstr>
      <vt:lpstr>Equipment Overview</vt:lpstr>
      <vt:lpstr>Equipment Overview</vt:lpstr>
      <vt:lpstr>Equipment Overview</vt:lpstr>
      <vt:lpstr>Equipment Overview</vt:lpstr>
      <vt:lpstr>Equipment Overview</vt:lpstr>
      <vt:lpstr>Equipment Overview</vt:lpstr>
      <vt:lpstr>Equipment Overview</vt:lpstr>
      <vt:lpstr>Equipment Overview</vt:lpstr>
      <vt:lpstr>Equipment Overview</vt:lpstr>
      <vt:lpstr>Equipment Overview</vt:lpstr>
      <vt:lpstr>Equipment Overview</vt:lpstr>
      <vt:lpstr>Machinery Constraints</vt:lpstr>
      <vt:lpstr>Quality Control</vt:lpstr>
      <vt:lpstr>Equipment Overview</vt:lpstr>
      <vt:lpstr>Contact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Loudon Industries, Inc.</dc:title>
  <dc:creator>Corey Hill</dc:creator>
  <cp:lastModifiedBy>corey hill</cp:lastModifiedBy>
  <cp:revision>77</cp:revision>
  <cp:lastPrinted>2023-02-28T18:05:09Z</cp:lastPrinted>
  <dcterms:created xsi:type="dcterms:W3CDTF">2013-02-25T13:34:21Z</dcterms:created>
  <dcterms:modified xsi:type="dcterms:W3CDTF">2023-02-28T19:09:44Z</dcterms:modified>
</cp:coreProperties>
</file>